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8" r:id="rId2"/>
    <p:sldId id="264" r:id="rId3"/>
    <p:sldId id="260" r:id="rId4"/>
    <p:sldId id="261" r:id="rId5"/>
    <p:sldId id="262" r:id="rId6"/>
    <p:sldId id="263" r:id="rId7"/>
    <p:sldId id="265" r:id="rId8"/>
    <p:sldId id="267" r:id="rId9"/>
    <p:sldId id="269" r:id="rId10"/>
    <p:sldId id="274" r:id="rId11"/>
    <p:sldId id="273" r:id="rId12"/>
    <p:sldId id="275" r:id="rId13"/>
    <p:sldId id="276" r:id="rId14"/>
    <p:sldId id="278" r:id="rId15"/>
    <p:sldId id="280" r:id="rId16"/>
    <p:sldId id="277" r:id="rId17"/>
    <p:sldId id="281" r:id="rId18"/>
    <p:sldId id="272" r:id="rId19"/>
  </p:sldIdLst>
  <p:sldSz cx="9144000" cy="6858000" type="screen4x3"/>
  <p:notesSz cx="6805613" cy="99441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80C"/>
    <a:srgbClr val="F7A465"/>
    <a:srgbClr val="000000"/>
    <a:srgbClr val="10253F"/>
    <a:srgbClr val="0D0D0D"/>
    <a:srgbClr val="C00000"/>
    <a:srgbClr val="38657C"/>
    <a:srgbClr val="335B6F"/>
    <a:srgbClr val="82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6" autoAdjust="0"/>
    <p:restoredTop sz="94660"/>
  </p:normalViewPr>
  <p:slideViewPr>
    <p:cSldViewPr>
      <p:cViewPr>
        <p:scale>
          <a:sx n="80" d="100"/>
          <a:sy n="80" d="100"/>
        </p:scale>
        <p:origin x="-876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645" y="-86"/>
      </p:cViewPr>
      <p:guideLst>
        <p:guide orient="horz" pos="3132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0EE0F-1624-40FC-A7A9-EA389447728A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ED4D3-FA37-470B-9C39-C5C97F2323C8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5608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489" y="-1827584"/>
            <a:ext cx="10860961" cy="103792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Autofit/>
          </a:bodyPr>
          <a:lstStyle>
            <a:lvl1pPr>
              <a:defRPr sz="5400">
                <a:latin typeface="GreyscaleBasic" pitchFamily="2" charset="0"/>
                <a:cs typeface="GreyscaleBasic" pitchFamily="2" charset="0"/>
              </a:defRPr>
            </a:lvl1pPr>
          </a:lstStyle>
          <a:p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j-lt"/>
                <a:cs typeface="GreyscaleBasic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 smtClean="0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a-DK" dirty="0" smtClean="0"/>
              <a:t>Klik for at redigere titeltypografi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E3680C"/>
              </a:buClr>
              <a:defRPr>
                <a:latin typeface="+mn-lt"/>
              </a:defRPr>
            </a:lvl1pPr>
            <a:lvl2pPr>
              <a:buClr>
                <a:srgbClr val="E3680C"/>
              </a:buClr>
              <a:defRPr>
                <a:latin typeface="+mn-lt"/>
              </a:defRPr>
            </a:lvl2pPr>
            <a:lvl3pPr>
              <a:buClr>
                <a:srgbClr val="E3680C"/>
              </a:buClr>
              <a:defRPr>
                <a:latin typeface="+mn-lt"/>
              </a:defRPr>
            </a:lvl3pPr>
            <a:lvl4pPr>
              <a:buClr>
                <a:srgbClr val="E3680C"/>
              </a:buClr>
              <a:defRPr>
                <a:latin typeface="+mn-lt"/>
              </a:defRPr>
            </a:lvl4pPr>
            <a:lvl5pPr>
              <a:buClr>
                <a:srgbClr val="E3680C"/>
              </a:buClr>
              <a:defRPr>
                <a:latin typeface="+mn-lt"/>
              </a:defRPr>
            </a:lvl5pPr>
          </a:lstStyle>
          <a:p>
            <a:pPr lvl="0"/>
            <a:r>
              <a:rPr lang="da-DK" dirty="0" smtClean="0"/>
              <a:t>Klik for at redigere typografi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84E2A-8428-424F-ABBC-59B66FD4407C}" type="datetimeFigureOut">
              <a:rPr lang="da-DK" smtClean="0"/>
              <a:pPr/>
              <a:t>02-05-2013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F8E40-3E27-4A05-9593-B7FEA6056D1B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titeltypografi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typografi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785919" y="614364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215338" y="6135710"/>
            <a:ext cx="928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FF8E40-3E27-4A05-9593-B7FEA6056D1B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475656" y="6453337"/>
            <a:ext cx="7071768" cy="263397"/>
          </a:xfrm>
          <a:prstGeom prst="rect">
            <a:avLst/>
          </a:prstGeom>
          <a:solidFill>
            <a:srgbClr val="E3680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7399509" y="6143645"/>
            <a:ext cx="1204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184E2A-8428-424F-ABBC-59B66FD4407C}" type="datetimeFigureOut">
              <a:rPr lang="da-DK" smtClean="0"/>
              <a:pPr/>
              <a:t>02-05-2013</a:t>
            </a:fld>
            <a:endParaRPr lang="da-DK" dirty="0"/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7" y="6358593"/>
            <a:ext cx="327660" cy="35814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50" y="5765709"/>
            <a:ext cx="427146" cy="25557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5330545"/>
            <a:ext cx="432048" cy="33070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42" y="6005286"/>
            <a:ext cx="391753" cy="23202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4" y="6301733"/>
            <a:ext cx="903580" cy="5116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GreyscaleBasic" pitchFamily="2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3680C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GreyscaleBasic" pitchFamily="2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3680C"/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GreyscaleBasic" pitchFamily="2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3680C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GreyscaleBasic" pitchFamily="2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3680C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GreyscaleBasic" pitchFamily="2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3680C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GreyscaleBasic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2.wdp"/><Relationship Id="rId7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3.wdp"/><Relationship Id="rId7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4.wdp"/><Relationship Id="rId7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ientathome.dk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titel 5"/>
          <p:cNvSpPr>
            <a:spLocks noGrp="1"/>
          </p:cNvSpPr>
          <p:nvPr>
            <p:ph type="subTitle" idx="1"/>
          </p:nvPr>
        </p:nvSpPr>
        <p:spPr>
          <a:xfrm>
            <a:off x="567482" y="3573016"/>
            <a:ext cx="8108974" cy="1752600"/>
          </a:xfrm>
        </p:spPr>
        <p:txBody>
          <a:bodyPr>
            <a:normAutofit/>
          </a:bodyPr>
          <a:lstStyle/>
          <a:p>
            <a:r>
              <a:rPr lang="en-US" sz="2500" dirty="0"/>
              <a:t>Innovative Welfare Technology </a:t>
            </a:r>
            <a:endParaRPr lang="en-US" sz="2500" dirty="0" smtClean="0"/>
          </a:p>
          <a:p>
            <a:r>
              <a:rPr lang="en-US" sz="2500" dirty="0" smtClean="0"/>
              <a:t>for </a:t>
            </a:r>
            <a:r>
              <a:rPr lang="en-US" sz="2500" dirty="0"/>
              <a:t>the 21st Century</a:t>
            </a:r>
            <a:endParaRPr lang="da-DK" sz="2500" dirty="0" smtClean="0"/>
          </a:p>
          <a:p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272201" y="1619130"/>
            <a:ext cx="8828086" cy="3826094"/>
            <a:chOff x="272201" y="1619130"/>
            <a:chExt cx="8828086" cy="3826094"/>
          </a:xfrm>
        </p:grpSpPr>
        <p:sp>
          <p:nvSpPr>
            <p:cNvPr id="4" name="Rektangel 3"/>
            <p:cNvSpPr/>
            <p:nvPr/>
          </p:nvSpPr>
          <p:spPr>
            <a:xfrm>
              <a:off x="323528" y="3113363"/>
              <a:ext cx="7632848" cy="5040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" name="Vinkel 2"/>
            <p:cNvSpPr/>
            <p:nvPr/>
          </p:nvSpPr>
          <p:spPr>
            <a:xfrm>
              <a:off x="323528" y="3113363"/>
              <a:ext cx="936104" cy="504056"/>
            </a:xfrm>
            <a:prstGeom prst="chevron">
              <a:avLst/>
            </a:prstGeom>
            <a:solidFill>
              <a:srgbClr val="F9BA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7" name="Vinkel 6"/>
            <p:cNvSpPr/>
            <p:nvPr/>
          </p:nvSpPr>
          <p:spPr>
            <a:xfrm>
              <a:off x="1547664" y="3113363"/>
              <a:ext cx="1008112" cy="504056"/>
            </a:xfrm>
            <a:prstGeom prst="chevron">
              <a:avLst/>
            </a:prstGeom>
            <a:solidFill>
              <a:srgbClr val="F59A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10" name="Vinkel 9"/>
            <p:cNvSpPr/>
            <p:nvPr/>
          </p:nvSpPr>
          <p:spPr>
            <a:xfrm>
              <a:off x="2843808" y="3113363"/>
              <a:ext cx="1152128" cy="504056"/>
            </a:xfrm>
            <a:prstGeom prst="chevron">
              <a:avLst/>
            </a:prstGeom>
            <a:solidFill>
              <a:srgbClr val="F484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11" name="Vinkel 10"/>
            <p:cNvSpPr/>
            <p:nvPr/>
          </p:nvSpPr>
          <p:spPr>
            <a:xfrm>
              <a:off x="4301384" y="3113363"/>
              <a:ext cx="1422744" cy="504056"/>
            </a:xfrm>
            <a:prstGeom prst="chevron">
              <a:avLst/>
            </a:prstGeom>
            <a:solidFill>
              <a:srgbClr val="F379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12" name="Vinkel 11"/>
            <p:cNvSpPr/>
            <p:nvPr/>
          </p:nvSpPr>
          <p:spPr>
            <a:xfrm>
              <a:off x="6012160" y="3113363"/>
              <a:ext cx="1512168" cy="504056"/>
            </a:xfrm>
            <a:prstGeom prst="chevron">
              <a:avLst/>
            </a:prstGeom>
            <a:solidFill>
              <a:srgbClr val="F27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chemeClr val="tx1"/>
                </a:solidFill>
              </a:endParaRPr>
            </a:p>
          </p:txBody>
        </p:sp>
        <p:sp>
          <p:nvSpPr>
            <p:cNvPr id="5" name="Ligebenet trekant 4"/>
            <p:cNvSpPr/>
            <p:nvPr/>
          </p:nvSpPr>
          <p:spPr>
            <a:xfrm rot="5400000">
              <a:off x="7124176" y="2893048"/>
              <a:ext cx="2808312" cy="1143911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Beslutning 5"/>
            <p:cNvSpPr/>
            <p:nvPr/>
          </p:nvSpPr>
          <p:spPr>
            <a:xfrm rot="5400000">
              <a:off x="7512742" y="3173785"/>
              <a:ext cx="383212" cy="360040"/>
            </a:xfrm>
            <a:prstGeom prst="flowChartDecisi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Beslutning 12"/>
            <p:cNvSpPr/>
            <p:nvPr/>
          </p:nvSpPr>
          <p:spPr>
            <a:xfrm rot="5400000">
              <a:off x="5712542" y="3173785"/>
              <a:ext cx="383212" cy="360040"/>
            </a:xfrm>
            <a:prstGeom prst="flowChartDecisi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" name="Beslutning 13"/>
            <p:cNvSpPr/>
            <p:nvPr/>
          </p:nvSpPr>
          <p:spPr>
            <a:xfrm rot="5400000">
              <a:off x="3984350" y="3173785"/>
              <a:ext cx="383212" cy="360040"/>
            </a:xfrm>
            <a:prstGeom prst="flowChartDecisi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Beslutning 14"/>
            <p:cNvSpPr/>
            <p:nvPr/>
          </p:nvSpPr>
          <p:spPr>
            <a:xfrm rot="5400000">
              <a:off x="2544190" y="3173785"/>
              <a:ext cx="383212" cy="360040"/>
            </a:xfrm>
            <a:prstGeom prst="flowChartDecisi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" name="Beslutning 15"/>
            <p:cNvSpPr/>
            <p:nvPr/>
          </p:nvSpPr>
          <p:spPr>
            <a:xfrm rot="5400000">
              <a:off x="1248046" y="3173785"/>
              <a:ext cx="383212" cy="360040"/>
            </a:xfrm>
            <a:prstGeom prst="flowChartDecisi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Tekstboks 17"/>
            <p:cNvSpPr txBox="1"/>
            <p:nvPr/>
          </p:nvSpPr>
          <p:spPr>
            <a:xfrm>
              <a:off x="1259632" y="3196404"/>
              <a:ext cx="5040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 smtClean="0">
                  <a:solidFill>
                    <a:schemeClr val="bg1"/>
                  </a:solidFill>
                </a:rPr>
                <a:t>G1</a:t>
              </a:r>
              <a:endParaRPr lang="da-DK" sz="1400" dirty="0">
                <a:solidFill>
                  <a:schemeClr val="bg1"/>
                </a:solidFill>
              </a:endParaRPr>
            </a:p>
          </p:txBody>
        </p:sp>
        <p:sp>
          <p:nvSpPr>
            <p:cNvPr id="19" name="Tekstboks 18"/>
            <p:cNvSpPr txBox="1"/>
            <p:nvPr/>
          </p:nvSpPr>
          <p:spPr>
            <a:xfrm>
              <a:off x="2555776" y="3196404"/>
              <a:ext cx="5040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 smtClean="0">
                  <a:solidFill>
                    <a:schemeClr val="bg1"/>
                  </a:solidFill>
                </a:rPr>
                <a:t>G2</a:t>
              </a:r>
              <a:endParaRPr lang="da-DK" sz="1400" dirty="0">
                <a:solidFill>
                  <a:schemeClr val="bg1"/>
                </a:solidFill>
              </a:endParaRPr>
            </a:p>
          </p:txBody>
        </p:sp>
        <p:sp>
          <p:nvSpPr>
            <p:cNvPr id="20" name="Tekstboks 19"/>
            <p:cNvSpPr txBox="1"/>
            <p:nvPr/>
          </p:nvSpPr>
          <p:spPr>
            <a:xfrm>
              <a:off x="4002017" y="3196404"/>
              <a:ext cx="5040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 smtClean="0">
                  <a:solidFill>
                    <a:schemeClr val="bg1"/>
                  </a:solidFill>
                </a:rPr>
                <a:t>G3</a:t>
              </a:r>
              <a:endParaRPr lang="da-DK" sz="1400" dirty="0">
                <a:solidFill>
                  <a:schemeClr val="bg1"/>
                </a:solidFill>
              </a:endParaRPr>
            </a:p>
          </p:txBody>
        </p:sp>
        <p:sp>
          <p:nvSpPr>
            <p:cNvPr id="21" name="Tekstboks 20"/>
            <p:cNvSpPr txBox="1"/>
            <p:nvPr/>
          </p:nvSpPr>
          <p:spPr>
            <a:xfrm>
              <a:off x="5724128" y="3196404"/>
              <a:ext cx="5040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 smtClean="0">
                  <a:solidFill>
                    <a:schemeClr val="bg1"/>
                  </a:solidFill>
                </a:rPr>
                <a:t>G4</a:t>
              </a:r>
              <a:endParaRPr lang="da-DK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Tekstboks 21"/>
            <p:cNvSpPr txBox="1"/>
            <p:nvPr/>
          </p:nvSpPr>
          <p:spPr>
            <a:xfrm>
              <a:off x="7524328" y="3196404"/>
              <a:ext cx="5040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 smtClean="0">
                  <a:solidFill>
                    <a:schemeClr val="bg1"/>
                  </a:solidFill>
                </a:rPr>
                <a:t>G5</a:t>
              </a:r>
              <a:endParaRPr lang="da-DK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kstboks 22"/>
            <p:cNvSpPr txBox="1"/>
            <p:nvPr/>
          </p:nvSpPr>
          <p:spPr>
            <a:xfrm>
              <a:off x="1763688" y="3185371"/>
              <a:ext cx="24122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>
                  <a:solidFill>
                    <a:schemeClr val="bg1"/>
                  </a:solidFill>
                </a:rPr>
                <a:t>Koncept</a:t>
              </a:r>
              <a:endParaRPr lang="da-DK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kstboks 24"/>
            <p:cNvSpPr txBox="1"/>
            <p:nvPr/>
          </p:nvSpPr>
          <p:spPr>
            <a:xfrm>
              <a:off x="539552" y="3196404"/>
              <a:ext cx="6840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>
                  <a:solidFill>
                    <a:schemeClr val="bg1"/>
                  </a:solidFill>
                </a:rPr>
                <a:t>Behov</a:t>
              </a:r>
              <a:endParaRPr lang="da-DK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Tekstboks 25"/>
            <p:cNvSpPr txBox="1"/>
            <p:nvPr/>
          </p:nvSpPr>
          <p:spPr>
            <a:xfrm>
              <a:off x="3081759" y="3134558"/>
              <a:ext cx="2412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>
                  <a:solidFill>
                    <a:schemeClr val="bg1"/>
                  </a:solidFill>
                </a:rPr>
                <a:t>Proof of </a:t>
              </a:r>
            </a:p>
            <a:p>
              <a:r>
                <a:rPr lang="da-DK" sz="1200" b="1" dirty="0" smtClean="0">
                  <a:solidFill>
                    <a:schemeClr val="bg1"/>
                  </a:solidFill>
                </a:rPr>
                <a:t>concept</a:t>
              </a:r>
              <a:endParaRPr lang="da-DK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kstboks 26"/>
            <p:cNvSpPr txBox="1"/>
            <p:nvPr/>
          </p:nvSpPr>
          <p:spPr>
            <a:xfrm>
              <a:off x="4608004" y="3113363"/>
              <a:ext cx="2412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>
                  <a:solidFill>
                    <a:schemeClr val="bg1"/>
                  </a:solidFill>
                </a:rPr>
                <a:t>Produkt /</a:t>
              </a:r>
            </a:p>
            <a:p>
              <a:r>
                <a:rPr lang="da-DK" sz="1200" b="1" dirty="0">
                  <a:solidFill>
                    <a:schemeClr val="bg1"/>
                  </a:solidFill>
                </a:rPr>
                <a:t>S</a:t>
              </a:r>
              <a:r>
                <a:rPr lang="da-DK" sz="1200" b="1" dirty="0" smtClean="0">
                  <a:solidFill>
                    <a:schemeClr val="bg1"/>
                  </a:solidFill>
                </a:rPr>
                <a:t>ervice</a:t>
              </a:r>
            </a:p>
          </p:txBody>
        </p:sp>
        <p:sp>
          <p:nvSpPr>
            <p:cNvPr id="28" name="Tekstboks 27"/>
            <p:cNvSpPr txBox="1"/>
            <p:nvPr/>
          </p:nvSpPr>
          <p:spPr>
            <a:xfrm>
              <a:off x="6318194" y="3083746"/>
              <a:ext cx="1926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>
                  <a:solidFill>
                    <a:schemeClr val="bg1"/>
                  </a:solidFill>
                </a:rPr>
                <a:t>Test og </a:t>
              </a:r>
            </a:p>
            <a:p>
              <a:r>
                <a:rPr lang="da-DK" sz="1200" b="1" dirty="0" smtClean="0">
                  <a:solidFill>
                    <a:schemeClr val="bg1"/>
                  </a:solidFill>
                </a:rPr>
                <a:t>evaluering</a:t>
              </a:r>
              <a:endParaRPr lang="da-DK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Kombinationstegning 31"/>
            <p:cNvSpPr/>
            <p:nvPr/>
          </p:nvSpPr>
          <p:spPr>
            <a:xfrm>
              <a:off x="467544" y="1628800"/>
              <a:ext cx="7347098" cy="504056"/>
            </a:xfrm>
            <a:custGeom>
              <a:avLst/>
              <a:gdLst>
                <a:gd name="connsiteX0" fmla="*/ 0 w 7347098"/>
                <a:gd name="connsiteY0" fmla="*/ 0 h 821936"/>
                <a:gd name="connsiteX1" fmla="*/ 2636875 w 7347098"/>
                <a:gd name="connsiteY1" fmla="*/ 712381 h 821936"/>
                <a:gd name="connsiteX2" fmla="*/ 7347098 w 7347098"/>
                <a:gd name="connsiteY2" fmla="*/ 808074 h 8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47098" h="821936">
                  <a:moveTo>
                    <a:pt x="0" y="0"/>
                  </a:moveTo>
                  <a:cubicBezTo>
                    <a:pt x="706179" y="288851"/>
                    <a:pt x="1412359" y="577702"/>
                    <a:pt x="2636875" y="712381"/>
                  </a:cubicBezTo>
                  <a:cubicBezTo>
                    <a:pt x="3861391" y="847060"/>
                    <a:pt x="5604244" y="827567"/>
                    <a:pt x="7347098" y="808074"/>
                  </a:cubicBezTo>
                </a:path>
              </a:pathLst>
            </a:cu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3" name="Kombinationstegning 32"/>
            <p:cNvSpPr/>
            <p:nvPr/>
          </p:nvSpPr>
          <p:spPr>
            <a:xfrm flipV="1">
              <a:off x="429258" y="4869160"/>
              <a:ext cx="7347098" cy="504056"/>
            </a:xfrm>
            <a:custGeom>
              <a:avLst/>
              <a:gdLst>
                <a:gd name="connsiteX0" fmla="*/ 0 w 7347098"/>
                <a:gd name="connsiteY0" fmla="*/ 0 h 821936"/>
                <a:gd name="connsiteX1" fmla="*/ 2636875 w 7347098"/>
                <a:gd name="connsiteY1" fmla="*/ 712381 h 821936"/>
                <a:gd name="connsiteX2" fmla="*/ 7347098 w 7347098"/>
                <a:gd name="connsiteY2" fmla="*/ 808074 h 82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47098" h="821936">
                  <a:moveTo>
                    <a:pt x="0" y="0"/>
                  </a:moveTo>
                  <a:cubicBezTo>
                    <a:pt x="706179" y="288851"/>
                    <a:pt x="1412359" y="577702"/>
                    <a:pt x="2636875" y="712381"/>
                  </a:cubicBezTo>
                  <a:cubicBezTo>
                    <a:pt x="3861391" y="847060"/>
                    <a:pt x="5604244" y="827567"/>
                    <a:pt x="7347098" y="808074"/>
                  </a:cubicBezTo>
                </a:path>
              </a:pathLst>
            </a:cu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5" name="Tekstboks 34"/>
            <p:cNvSpPr txBox="1"/>
            <p:nvPr/>
          </p:nvSpPr>
          <p:spPr>
            <a:xfrm>
              <a:off x="2339752" y="2564904"/>
              <a:ext cx="14761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dirty="0" smtClean="0"/>
                <a:t>MAST G2</a:t>
              </a:r>
              <a:endParaRPr lang="da-DK" sz="1100" dirty="0"/>
            </a:p>
          </p:txBody>
        </p:sp>
        <p:sp>
          <p:nvSpPr>
            <p:cNvPr id="36" name="Proces 35"/>
            <p:cNvSpPr/>
            <p:nvPr/>
          </p:nvSpPr>
          <p:spPr>
            <a:xfrm>
              <a:off x="2195736" y="2547724"/>
              <a:ext cx="1079751" cy="270007"/>
            </a:xfrm>
            <a:prstGeom prst="flowChartProcess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7" name="Tekstboks 36"/>
            <p:cNvSpPr txBox="1"/>
            <p:nvPr/>
          </p:nvSpPr>
          <p:spPr>
            <a:xfrm>
              <a:off x="3419871" y="2571896"/>
              <a:ext cx="223224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dirty="0" smtClean="0"/>
                <a:t>MAST G3</a:t>
              </a:r>
              <a:r>
                <a:rPr lang="da-DK" sz="1100" dirty="0"/>
                <a:t> </a:t>
              </a:r>
              <a:r>
                <a:rPr lang="da-DK" sz="1100" dirty="0" smtClean="0"/>
                <a:t>og Reality Check</a:t>
              </a:r>
              <a:endParaRPr lang="da-DK" sz="1100" dirty="0"/>
            </a:p>
          </p:txBody>
        </p:sp>
        <p:sp>
          <p:nvSpPr>
            <p:cNvPr id="38" name="Proces 37"/>
            <p:cNvSpPr/>
            <p:nvPr/>
          </p:nvSpPr>
          <p:spPr>
            <a:xfrm>
              <a:off x="3347864" y="2564904"/>
              <a:ext cx="1807554" cy="242641"/>
            </a:xfrm>
            <a:prstGeom prst="flowChartProcess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9" name="Tekstboks 38"/>
            <p:cNvSpPr txBox="1"/>
            <p:nvPr/>
          </p:nvSpPr>
          <p:spPr>
            <a:xfrm>
              <a:off x="5544108" y="2547724"/>
              <a:ext cx="14761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dirty="0" smtClean="0"/>
                <a:t>MAST G4</a:t>
              </a:r>
              <a:endParaRPr lang="da-DK" sz="1100" dirty="0"/>
            </a:p>
          </p:txBody>
        </p:sp>
        <p:sp>
          <p:nvSpPr>
            <p:cNvPr id="40" name="Tekstboks 39"/>
            <p:cNvSpPr txBox="1"/>
            <p:nvPr/>
          </p:nvSpPr>
          <p:spPr>
            <a:xfrm>
              <a:off x="7236296" y="2519318"/>
              <a:ext cx="14761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100" dirty="0" smtClean="0"/>
                <a:t>MAST G5</a:t>
              </a:r>
              <a:endParaRPr lang="da-DK" sz="1100" dirty="0"/>
            </a:p>
          </p:txBody>
        </p:sp>
        <p:sp>
          <p:nvSpPr>
            <p:cNvPr id="41" name="Proces 40"/>
            <p:cNvSpPr/>
            <p:nvPr/>
          </p:nvSpPr>
          <p:spPr>
            <a:xfrm>
              <a:off x="5414417" y="2564902"/>
              <a:ext cx="1101799" cy="242641"/>
            </a:xfrm>
            <a:prstGeom prst="flowChartProcess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2" name="Proces 41"/>
            <p:cNvSpPr/>
            <p:nvPr/>
          </p:nvSpPr>
          <p:spPr>
            <a:xfrm>
              <a:off x="7308304" y="2564904"/>
              <a:ext cx="580527" cy="242641"/>
            </a:xfrm>
            <a:prstGeom prst="flowChartProcess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3" name="Tekstboks 42"/>
            <p:cNvSpPr txBox="1"/>
            <p:nvPr/>
          </p:nvSpPr>
          <p:spPr>
            <a:xfrm>
              <a:off x="272202" y="3797171"/>
              <a:ext cx="147616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900" dirty="0" smtClean="0"/>
                <a:t>Behovsafdækning</a:t>
              </a:r>
            </a:p>
            <a:p>
              <a:r>
                <a:rPr lang="da-DK" sz="900" dirty="0" smtClean="0"/>
                <a:t>Teknologiscreening</a:t>
              </a:r>
            </a:p>
            <a:p>
              <a:r>
                <a:rPr lang="da-DK" sz="900" dirty="0" smtClean="0"/>
                <a:t>Markedsscreening</a:t>
              </a:r>
            </a:p>
            <a:p>
              <a:r>
                <a:rPr lang="da-DK" sz="900" dirty="0" smtClean="0"/>
                <a:t>Interessentanalyse</a:t>
              </a:r>
            </a:p>
            <a:p>
              <a:pPr marL="171450" indent="-171450">
                <a:buFont typeface="Arial" pitchFamily="34" charset="0"/>
                <a:buChar char="•"/>
              </a:pPr>
              <a:endParaRPr lang="da-DK" sz="900" dirty="0"/>
            </a:p>
          </p:txBody>
        </p:sp>
        <p:sp>
          <p:nvSpPr>
            <p:cNvPr id="44" name="Tekstboks 43"/>
            <p:cNvSpPr txBox="1"/>
            <p:nvPr/>
          </p:nvSpPr>
          <p:spPr>
            <a:xfrm>
              <a:off x="1403648" y="3789040"/>
              <a:ext cx="14761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900" dirty="0" smtClean="0"/>
                <a:t>Partneridentifikation</a:t>
              </a:r>
            </a:p>
            <a:p>
              <a:r>
                <a:rPr lang="da-DK" sz="900" dirty="0" smtClean="0"/>
                <a:t>Idégenerering og - screening</a:t>
              </a:r>
            </a:p>
            <a:p>
              <a:r>
                <a:rPr lang="da-DK" sz="900" dirty="0" smtClean="0"/>
                <a:t>Markedsscreening</a:t>
              </a:r>
            </a:p>
            <a:p>
              <a:r>
                <a:rPr lang="da-DK" sz="900" dirty="0" smtClean="0"/>
                <a:t>Mock-ups</a:t>
              </a:r>
            </a:p>
            <a:p>
              <a:r>
                <a:rPr lang="da-DK" sz="900" dirty="0" smtClean="0"/>
                <a:t>Test og tilpasning</a:t>
              </a:r>
            </a:p>
          </p:txBody>
        </p:sp>
        <p:sp>
          <p:nvSpPr>
            <p:cNvPr id="45" name="Tekstboks 44"/>
            <p:cNvSpPr txBox="1"/>
            <p:nvPr/>
          </p:nvSpPr>
          <p:spPr>
            <a:xfrm>
              <a:off x="2807804" y="3812847"/>
              <a:ext cx="147616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900" dirty="0" smtClean="0"/>
                <a:t>Forretningsmodel</a:t>
              </a:r>
            </a:p>
            <a:p>
              <a:r>
                <a:rPr lang="da-DK" sz="900" dirty="0" smtClean="0"/>
                <a:t>Form, funktion og  brugerflade</a:t>
              </a:r>
            </a:p>
            <a:p>
              <a:r>
                <a:rPr lang="da-DK" sz="900" dirty="0" smtClean="0"/>
                <a:t>Prototyper</a:t>
              </a:r>
            </a:p>
            <a:p>
              <a:r>
                <a:rPr lang="da-DK" sz="900" dirty="0" smtClean="0"/>
                <a:t>Test og tilpasning</a:t>
              </a:r>
            </a:p>
            <a:p>
              <a:endParaRPr lang="da-DK" sz="900" dirty="0"/>
            </a:p>
            <a:p>
              <a:endParaRPr lang="da-DK" sz="900" dirty="0" smtClean="0"/>
            </a:p>
          </p:txBody>
        </p:sp>
        <p:sp>
          <p:nvSpPr>
            <p:cNvPr id="47" name="Tekstboks 46"/>
            <p:cNvSpPr txBox="1"/>
            <p:nvPr/>
          </p:nvSpPr>
          <p:spPr>
            <a:xfrm>
              <a:off x="6012160" y="3789040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900" dirty="0" smtClean="0"/>
                <a:t>Klinisk test/øvrige test</a:t>
              </a:r>
            </a:p>
            <a:p>
              <a:r>
                <a:rPr lang="da-DK" sz="900" dirty="0" smtClean="0"/>
                <a:t>Effektevaluering</a:t>
              </a:r>
            </a:p>
          </p:txBody>
        </p:sp>
        <p:sp>
          <p:nvSpPr>
            <p:cNvPr id="48" name="Proces 47"/>
            <p:cNvSpPr/>
            <p:nvPr/>
          </p:nvSpPr>
          <p:spPr>
            <a:xfrm>
              <a:off x="4268934" y="3812847"/>
              <a:ext cx="1545204" cy="912297"/>
            </a:xfrm>
            <a:prstGeom prst="flowChartProcess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9" name="Proces 48"/>
            <p:cNvSpPr/>
            <p:nvPr/>
          </p:nvSpPr>
          <p:spPr>
            <a:xfrm>
              <a:off x="6024186" y="3818186"/>
              <a:ext cx="1500142" cy="912297"/>
            </a:xfrm>
            <a:prstGeom prst="flowChartProcess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0" name="Proces 49"/>
            <p:cNvSpPr/>
            <p:nvPr/>
          </p:nvSpPr>
          <p:spPr>
            <a:xfrm>
              <a:off x="2735796" y="3818186"/>
              <a:ext cx="1289762" cy="912297"/>
            </a:xfrm>
            <a:prstGeom prst="flowChartProcess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1" name="Proces 50"/>
            <p:cNvSpPr/>
            <p:nvPr/>
          </p:nvSpPr>
          <p:spPr>
            <a:xfrm>
              <a:off x="1406839" y="3812846"/>
              <a:ext cx="1289762" cy="912297"/>
            </a:xfrm>
            <a:prstGeom prst="flowChartProcess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2" name="Proces 51"/>
            <p:cNvSpPr/>
            <p:nvPr/>
          </p:nvSpPr>
          <p:spPr>
            <a:xfrm>
              <a:off x="272201" y="3804637"/>
              <a:ext cx="1045207" cy="912297"/>
            </a:xfrm>
            <a:prstGeom prst="flowChartProcess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9" name="Lige forbindelse 8"/>
            <p:cNvCxnSpPr>
              <a:stCxn id="36" idx="2"/>
            </p:cNvCxnSpPr>
            <p:nvPr/>
          </p:nvCxnSpPr>
          <p:spPr>
            <a:xfrm>
              <a:off x="2735612" y="2817731"/>
              <a:ext cx="184" cy="29265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Lige forbindelse 52"/>
            <p:cNvCxnSpPr/>
            <p:nvPr/>
          </p:nvCxnSpPr>
          <p:spPr>
            <a:xfrm>
              <a:off x="4175956" y="2813750"/>
              <a:ext cx="184" cy="29265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ge forbindelse 53"/>
            <p:cNvCxnSpPr/>
            <p:nvPr/>
          </p:nvCxnSpPr>
          <p:spPr>
            <a:xfrm>
              <a:off x="5904148" y="2820767"/>
              <a:ext cx="184" cy="29265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Lige forbindelse 54"/>
            <p:cNvCxnSpPr/>
            <p:nvPr/>
          </p:nvCxnSpPr>
          <p:spPr>
            <a:xfrm>
              <a:off x="7706411" y="2820767"/>
              <a:ext cx="184" cy="29265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Lige forbindelse 56"/>
            <p:cNvCxnSpPr/>
            <p:nvPr/>
          </p:nvCxnSpPr>
          <p:spPr>
            <a:xfrm>
              <a:off x="6660232" y="3617419"/>
              <a:ext cx="0" cy="20076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ge forbindelse 57"/>
            <p:cNvCxnSpPr/>
            <p:nvPr/>
          </p:nvCxnSpPr>
          <p:spPr>
            <a:xfrm>
              <a:off x="4932040" y="3617419"/>
              <a:ext cx="0" cy="20076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Lige forbindelse 58"/>
            <p:cNvCxnSpPr/>
            <p:nvPr/>
          </p:nvCxnSpPr>
          <p:spPr>
            <a:xfrm>
              <a:off x="3365996" y="3603870"/>
              <a:ext cx="0" cy="20076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Lige forbindelse 59"/>
            <p:cNvCxnSpPr/>
            <p:nvPr/>
          </p:nvCxnSpPr>
          <p:spPr>
            <a:xfrm>
              <a:off x="1979712" y="3617419"/>
              <a:ext cx="0" cy="20076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Lige forbindelse 60"/>
            <p:cNvCxnSpPr/>
            <p:nvPr/>
          </p:nvCxnSpPr>
          <p:spPr>
            <a:xfrm>
              <a:off x="755576" y="3620471"/>
              <a:ext cx="0" cy="20076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kstboks 61"/>
            <p:cNvSpPr txBox="1"/>
            <p:nvPr/>
          </p:nvSpPr>
          <p:spPr>
            <a:xfrm>
              <a:off x="3308544" y="1619130"/>
              <a:ext cx="14761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 smtClean="0"/>
                <a:t>AL 1 Forskere</a:t>
              </a:r>
              <a:endParaRPr lang="da-DK" sz="1400" b="1" dirty="0"/>
            </a:p>
          </p:txBody>
        </p:sp>
        <p:sp>
          <p:nvSpPr>
            <p:cNvPr id="63" name="Tekstboks 62"/>
            <p:cNvSpPr txBox="1"/>
            <p:nvPr/>
          </p:nvSpPr>
          <p:spPr>
            <a:xfrm>
              <a:off x="3275856" y="5137447"/>
              <a:ext cx="21962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b="1" dirty="0" smtClean="0"/>
                <a:t>AL 3 Virksomheder</a:t>
              </a:r>
              <a:endParaRPr lang="da-DK" sz="1400" b="1" dirty="0"/>
            </a:p>
          </p:txBody>
        </p:sp>
        <p:sp>
          <p:nvSpPr>
            <p:cNvPr id="46" name="Tekstboks 45"/>
            <p:cNvSpPr txBox="1"/>
            <p:nvPr/>
          </p:nvSpPr>
          <p:spPr>
            <a:xfrm>
              <a:off x="4319972" y="3812847"/>
              <a:ext cx="15841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900" dirty="0" smtClean="0"/>
                <a:t>Design og konstruktion</a:t>
              </a:r>
            </a:p>
            <a:p>
              <a:r>
                <a:rPr lang="da-DK" sz="900" dirty="0" smtClean="0"/>
                <a:t>Test og tilpasning</a:t>
              </a:r>
            </a:p>
            <a:p>
              <a:r>
                <a:rPr lang="da-DK" sz="900" dirty="0" smtClean="0"/>
                <a:t>0-serie/ Beta version </a:t>
              </a:r>
            </a:p>
            <a:p>
              <a:r>
                <a:rPr lang="da-DK" sz="900" dirty="0" smtClean="0"/>
                <a:t>Økonomi</a:t>
              </a:r>
            </a:p>
            <a:p>
              <a:r>
                <a:rPr lang="da-DK" sz="900" dirty="0" smtClean="0"/>
                <a:t>Marketing- og salgsstrategi</a:t>
              </a:r>
            </a:p>
            <a:p>
              <a:endParaRPr lang="da-DK" sz="900" dirty="0" smtClean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Innovationsmodel</a:t>
            </a:r>
            <a:endParaRPr lang="da-DK" dirty="0"/>
          </a:p>
        </p:txBody>
      </p:sp>
      <p:sp>
        <p:nvSpPr>
          <p:cNvPr id="17" name="Tekstboks 16"/>
          <p:cNvSpPr txBox="1"/>
          <p:nvPr/>
        </p:nvSpPr>
        <p:spPr>
          <a:xfrm>
            <a:off x="8028384" y="2852936"/>
            <a:ext cx="241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>
                <a:solidFill>
                  <a:schemeClr val="bg1"/>
                </a:solidFill>
              </a:rPr>
              <a:t>40</a:t>
            </a:r>
          </a:p>
          <a:p>
            <a:r>
              <a:rPr lang="da-DK" sz="1400" dirty="0" smtClean="0">
                <a:solidFill>
                  <a:schemeClr val="bg1"/>
                </a:solidFill>
              </a:rPr>
              <a:t>Produkter/</a:t>
            </a:r>
          </a:p>
          <a:p>
            <a:r>
              <a:rPr lang="da-DK" sz="1400" dirty="0" smtClean="0">
                <a:solidFill>
                  <a:schemeClr val="bg1"/>
                </a:solidFill>
              </a:rPr>
              <a:t>Services</a:t>
            </a:r>
            <a:endParaRPr lang="da-DK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0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MAST – Model for </a:t>
            </a:r>
            <a:r>
              <a:rPr lang="da-DK" dirty="0" err="1" smtClean="0"/>
              <a:t>ASsessment</a:t>
            </a:r>
            <a:r>
              <a:rPr lang="da-DK" dirty="0" smtClean="0"/>
              <a:t> of </a:t>
            </a:r>
            <a:r>
              <a:rPr lang="da-DK" dirty="0" err="1" smtClean="0"/>
              <a:t>Telemedicine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Evaluering af telemedicin og velfærdsteknologi</a:t>
            </a:r>
          </a:p>
          <a:p>
            <a:r>
              <a:rPr lang="da-DK" dirty="0" smtClean="0"/>
              <a:t>Beskriver effekter</a:t>
            </a:r>
          </a:p>
          <a:p>
            <a:r>
              <a:rPr lang="da-DK" dirty="0" smtClean="0"/>
              <a:t>Bidrager til kvalitet i behandlingen</a:t>
            </a:r>
          </a:p>
          <a:p>
            <a:r>
              <a:rPr lang="da-DK" dirty="0" smtClean="0"/>
              <a:t>Producerer et beslutningsgrundlag </a:t>
            </a:r>
            <a:endParaRPr lang="da-DK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/>
          <a:srcRect r="1842"/>
          <a:stretch/>
        </p:blipFill>
        <p:spPr bwMode="auto">
          <a:xfrm>
            <a:off x="6487042" y="2276873"/>
            <a:ext cx="2549453" cy="177569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323528" y="4052564"/>
            <a:ext cx="777686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ts val="2800"/>
              </a:lnSpc>
              <a:buFontTx/>
              <a:buNone/>
            </a:pPr>
            <a:r>
              <a:rPr lang="da-DK" sz="2400" i="1" dirty="0" smtClean="0">
                <a:solidFill>
                  <a:srgbClr val="E3680C"/>
                </a:solidFill>
                <a:latin typeface="Franklin Gothic Book" pitchFamily="34" charset="0"/>
              </a:rPr>
              <a:t>En </a:t>
            </a:r>
            <a:r>
              <a:rPr lang="da-DK" sz="2400" b="1" i="1" dirty="0" err="1" smtClean="0">
                <a:solidFill>
                  <a:srgbClr val="E3680C"/>
                </a:solidFill>
                <a:latin typeface="Franklin Gothic Book" pitchFamily="34" charset="0"/>
              </a:rPr>
              <a:t>multidisiplinær</a:t>
            </a:r>
            <a:r>
              <a:rPr lang="da-DK" sz="2400" i="1" dirty="0" smtClean="0">
                <a:solidFill>
                  <a:srgbClr val="E3680C"/>
                </a:solidFill>
                <a:latin typeface="Franklin Gothic Book" pitchFamily="34" charset="0"/>
              </a:rPr>
              <a:t> proces,</a:t>
            </a:r>
          </a:p>
          <a:p>
            <a:pPr lvl="1">
              <a:lnSpc>
                <a:spcPts val="2800"/>
              </a:lnSpc>
              <a:buFontTx/>
              <a:buNone/>
            </a:pPr>
            <a:r>
              <a:rPr lang="da-DK" sz="2400" i="1" dirty="0" smtClean="0">
                <a:solidFill>
                  <a:srgbClr val="E3680C"/>
                </a:solidFill>
                <a:latin typeface="Franklin Gothic Book" pitchFamily="34" charset="0"/>
              </a:rPr>
              <a:t>der sammenfatter information om medicinske, </a:t>
            </a:r>
          </a:p>
          <a:p>
            <a:pPr lvl="1">
              <a:lnSpc>
                <a:spcPts val="2800"/>
              </a:lnSpc>
              <a:buFontTx/>
              <a:buNone/>
            </a:pPr>
            <a:r>
              <a:rPr lang="da-DK" sz="2400" i="1" dirty="0" smtClean="0">
                <a:solidFill>
                  <a:srgbClr val="E3680C"/>
                </a:solidFill>
                <a:latin typeface="Franklin Gothic Book" pitchFamily="34" charset="0"/>
              </a:rPr>
              <a:t>samfundsmæssige, økonomiske og etiske aspekter </a:t>
            </a:r>
          </a:p>
          <a:p>
            <a:pPr lvl="1">
              <a:lnSpc>
                <a:spcPts val="2800"/>
              </a:lnSpc>
              <a:buFontTx/>
              <a:buNone/>
            </a:pPr>
            <a:r>
              <a:rPr lang="da-DK" sz="2400" i="1" dirty="0" smtClean="0">
                <a:solidFill>
                  <a:srgbClr val="E3680C"/>
                </a:solidFill>
                <a:latin typeface="Franklin Gothic Book" pitchFamily="34" charset="0"/>
              </a:rPr>
              <a:t>ved brug af teknologien</a:t>
            </a:r>
          </a:p>
          <a:p>
            <a:pPr lvl="1">
              <a:lnSpc>
                <a:spcPts val="2800"/>
              </a:lnSpc>
              <a:buFontTx/>
              <a:buNone/>
            </a:pPr>
            <a:r>
              <a:rPr lang="da-DK" sz="2400" i="1" dirty="0" smtClean="0">
                <a:solidFill>
                  <a:srgbClr val="E3680C"/>
                </a:solidFill>
                <a:latin typeface="Franklin Gothic Book" pitchFamily="34" charset="0"/>
              </a:rPr>
              <a:t>på en </a:t>
            </a:r>
            <a:r>
              <a:rPr lang="da-DK" sz="2400" b="1" i="1" dirty="0" smtClean="0">
                <a:solidFill>
                  <a:srgbClr val="E3680C"/>
                </a:solidFill>
                <a:latin typeface="Franklin Gothic Book" pitchFamily="34" charset="0"/>
              </a:rPr>
              <a:t>systematisk, </a:t>
            </a:r>
            <a:r>
              <a:rPr lang="da-DK" sz="2400" b="1" i="1" dirty="0" err="1" smtClean="0">
                <a:solidFill>
                  <a:srgbClr val="E3680C"/>
                </a:solidFill>
                <a:latin typeface="Franklin Gothic Book" pitchFamily="34" charset="0"/>
              </a:rPr>
              <a:t>unbiased</a:t>
            </a:r>
            <a:r>
              <a:rPr lang="da-DK" sz="2400" b="1" i="1" dirty="0" smtClean="0">
                <a:solidFill>
                  <a:srgbClr val="E3680C"/>
                </a:solidFill>
                <a:latin typeface="Franklin Gothic Book" pitchFamily="34" charset="0"/>
              </a:rPr>
              <a:t> og robust </a:t>
            </a:r>
            <a:r>
              <a:rPr lang="da-DK" sz="2400" i="1" dirty="0" smtClean="0">
                <a:solidFill>
                  <a:srgbClr val="E3680C"/>
                </a:solidFill>
                <a:latin typeface="Franklin Gothic Book" pitchFamily="34" charset="0"/>
              </a:rPr>
              <a:t>måde</a:t>
            </a:r>
            <a:r>
              <a:rPr lang="da-DK" sz="2400" dirty="0" smtClean="0">
                <a:solidFill>
                  <a:srgbClr val="E3680C"/>
                </a:solidFill>
                <a:latin typeface="Franklin Gothic Book" pitchFamily="34" charset="0"/>
              </a:rPr>
              <a:t>.</a:t>
            </a:r>
            <a:endParaRPr lang="da-DK" sz="2400" dirty="0">
              <a:solidFill>
                <a:srgbClr val="E3680C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1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 tre trin i MAST</a:t>
            </a:r>
            <a:endParaRPr lang="da-DK" dirty="0"/>
          </a:p>
        </p:txBody>
      </p:sp>
      <p:grpSp>
        <p:nvGrpSpPr>
          <p:cNvPr id="16" name="Gruppe 15"/>
          <p:cNvGrpSpPr/>
          <p:nvPr/>
        </p:nvGrpSpPr>
        <p:grpSpPr>
          <a:xfrm>
            <a:off x="251520" y="1686000"/>
            <a:ext cx="2106954" cy="3903238"/>
            <a:chOff x="251520" y="1686000"/>
            <a:chExt cx="2106954" cy="3903238"/>
          </a:xfrm>
        </p:grpSpPr>
        <p:sp>
          <p:nvSpPr>
            <p:cNvPr id="4" name="Rektangel 3"/>
            <p:cNvSpPr/>
            <p:nvPr/>
          </p:nvSpPr>
          <p:spPr>
            <a:xfrm>
              <a:off x="251520" y="2132855"/>
              <a:ext cx="2088232" cy="3456383"/>
            </a:xfrm>
            <a:prstGeom prst="rect">
              <a:avLst/>
            </a:prstGeom>
            <a:solidFill>
              <a:srgbClr val="E3680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Tekstboks 6"/>
            <p:cNvSpPr txBox="1"/>
            <p:nvPr/>
          </p:nvSpPr>
          <p:spPr>
            <a:xfrm>
              <a:off x="275270" y="2276872"/>
              <a:ext cx="208320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indent="-177800"/>
              <a:r>
                <a:rPr lang="da-DK" b="1" dirty="0" smtClean="0">
                  <a:solidFill>
                    <a:schemeClr val="bg1"/>
                  </a:solidFill>
                  <a:ea typeface="ＭＳ Ｐゴシック" pitchFamily="34" charset="-128"/>
                </a:rPr>
                <a:t>Forudgående</a:t>
              </a:r>
            </a:p>
            <a:p>
              <a:pPr marL="177800" indent="-177800"/>
              <a:r>
                <a:rPr lang="da-DK" b="1" dirty="0" smtClean="0">
                  <a:solidFill>
                    <a:schemeClr val="bg1"/>
                  </a:solidFill>
                  <a:ea typeface="ＭＳ Ｐゴシック" pitchFamily="34" charset="-128"/>
                </a:rPr>
                <a:t>vurdering:</a:t>
              </a:r>
            </a:p>
            <a:p>
              <a:pPr marL="177800" indent="-177800">
                <a:buFontTx/>
                <a:buChar char="•"/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Er teknologien modnet?</a:t>
              </a:r>
            </a:p>
            <a:p>
              <a:pPr marL="177800" indent="-177800">
                <a:buFontTx/>
                <a:buChar char="•"/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Juridiske, økonomiske forudsætninger?</a:t>
              </a:r>
            </a:p>
            <a:p>
              <a:pPr marL="177800" indent="-177800"/>
              <a:endParaRPr lang="da-DK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boks 12"/>
            <p:cNvSpPr txBox="1"/>
            <p:nvPr/>
          </p:nvSpPr>
          <p:spPr>
            <a:xfrm>
              <a:off x="431540" y="1686000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E3680C"/>
                  </a:solidFill>
                </a:rPr>
                <a:t>TRIN 1</a:t>
              </a:r>
              <a:endParaRPr lang="da-DK" sz="2400" b="1" dirty="0">
                <a:solidFill>
                  <a:srgbClr val="E3680C"/>
                </a:solidFill>
              </a:endParaRPr>
            </a:p>
          </p:txBody>
        </p:sp>
      </p:grpSp>
      <p:grpSp>
        <p:nvGrpSpPr>
          <p:cNvPr id="17" name="Gruppe 16"/>
          <p:cNvGrpSpPr/>
          <p:nvPr/>
        </p:nvGrpSpPr>
        <p:grpSpPr>
          <a:xfrm>
            <a:off x="2451956" y="1691063"/>
            <a:ext cx="4496308" cy="3897792"/>
            <a:chOff x="2451956" y="1691063"/>
            <a:chExt cx="4496308" cy="3897792"/>
          </a:xfrm>
        </p:grpSpPr>
        <p:sp>
          <p:nvSpPr>
            <p:cNvPr id="5" name="Rektangel 4"/>
            <p:cNvSpPr/>
            <p:nvPr/>
          </p:nvSpPr>
          <p:spPr>
            <a:xfrm>
              <a:off x="2451956" y="2132855"/>
              <a:ext cx="4240088" cy="3456000"/>
            </a:xfrm>
            <a:prstGeom prst="rect">
              <a:avLst/>
            </a:prstGeom>
            <a:solidFill>
              <a:srgbClr val="E3680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" name="Tekstboks 7"/>
            <p:cNvSpPr txBox="1"/>
            <p:nvPr/>
          </p:nvSpPr>
          <p:spPr>
            <a:xfrm>
              <a:off x="2500536" y="2276872"/>
              <a:ext cx="4447728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lvl="2" indent="-177800">
                <a:spcBef>
                  <a:spcPct val="0"/>
                </a:spcBef>
              </a:pPr>
              <a:r>
                <a:rPr lang="da-DK" b="1" dirty="0" err="1" smtClean="0">
                  <a:solidFill>
                    <a:schemeClr val="bg1"/>
                  </a:solidFill>
                  <a:ea typeface="ＭＳ Ｐゴシック" pitchFamily="34" charset="-128"/>
                </a:rPr>
                <a:t>Multidisiplinær</a:t>
              </a:r>
              <a:r>
                <a:rPr lang="da-DK" b="1" dirty="0" smtClean="0">
                  <a:solidFill>
                    <a:schemeClr val="bg1"/>
                  </a:solidFill>
                  <a:ea typeface="ＭＳ Ｐゴシック" pitchFamily="34" charset="-128"/>
                </a:rPr>
                <a:t> vurdering - 7 domæner</a:t>
              </a:r>
            </a:p>
            <a:p>
              <a:pPr marL="177800" lvl="2" indent="-177800">
                <a:spcBef>
                  <a:spcPct val="0"/>
                </a:spcBef>
              </a:pPr>
              <a:endParaRPr lang="da-DK" b="1" dirty="0" smtClean="0">
                <a:solidFill>
                  <a:schemeClr val="bg1"/>
                </a:solidFill>
                <a:ea typeface="ＭＳ Ｐゴシック" pitchFamily="34" charset="-128"/>
              </a:endParaRPr>
            </a:p>
            <a:p>
              <a:pPr marL="177800" lvl="2" indent="-177800">
                <a:spcBef>
                  <a:spcPct val="0"/>
                </a:spcBef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1. Helbredsproblem og karakteristika ved</a:t>
              </a:r>
            </a:p>
            <a:p>
              <a:pPr marL="177800" lvl="2" indent="-177800">
                <a:spcBef>
                  <a:spcPct val="0"/>
                </a:spcBef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     teknologi</a:t>
              </a:r>
            </a:p>
            <a:p>
              <a:pPr marL="177800" lvl="2" indent="-177800">
                <a:spcBef>
                  <a:spcPct val="0"/>
                </a:spcBef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2. Patientsikkerhed </a:t>
              </a:r>
            </a:p>
            <a:p>
              <a:pPr marL="177800" lvl="2" indent="-177800">
                <a:spcBef>
                  <a:spcPct val="0"/>
                </a:spcBef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3. Klinisk effekt </a:t>
              </a:r>
            </a:p>
            <a:p>
              <a:pPr marL="177800" lvl="2" indent="-177800">
                <a:spcBef>
                  <a:spcPct val="0"/>
                </a:spcBef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4. Patientens perspektiver</a:t>
              </a:r>
            </a:p>
            <a:p>
              <a:pPr marL="177800" lvl="2" indent="-177800">
                <a:spcBef>
                  <a:spcPct val="0"/>
                </a:spcBef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5. Økonomiske aspekter</a:t>
              </a:r>
              <a:r>
                <a:rPr lang="da-DK" b="1" dirty="0" smtClean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</a:p>
            <a:p>
              <a:pPr marL="177800" lvl="2" indent="-177800">
                <a:spcBef>
                  <a:spcPct val="0"/>
                </a:spcBef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6. Organisatoriske aspekter </a:t>
              </a:r>
              <a:endParaRPr lang="da-DK" b="1" dirty="0" smtClean="0">
                <a:solidFill>
                  <a:schemeClr val="bg1"/>
                </a:solidFill>
                <a:ea typeface="ＭＳ Ｐゴシック" pitchFamily="34" charset="-128"/>
              </a:endParaRPr>
            </a:p>
            <a:p>
              <a:pPr marL="177800" lvl="2" indent="-177800">
                <a:spcBef>
                  <a:spcPct val="0"/>
                </a:spcBef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7. </a:t>
              </a:r>
              <a:r>
                <a:rPr lang="da-DK" dirty="0" err="1" smtClean="0">
                  <a:solidFill>
                    <a:schemeClr val="bg1"/>
                  </a:solidFill>
                  <a:ea typeface="ＭＳ Ｐゴシック" pitchFamily="34" charset="-128"/>
                </a:rPr>
                <a:t>Socio-kulturelle</a:t>
              </a: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, etiske and juridiske aspekter</a:t>
              </a:r>
              <a:endParaRPr lang="da-DK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  <p:sp>
          <p:nvSpPr>
            <p:cNvPr id="14" name="Tekstboks 13"/>
            <p:cNvSpPr txBox="1"/>
            <p:nvPr/>
          </p:nvSpPr>
          <p:spPr>
            <a:xfrm>
              <a:off x="3707904" y="1691063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E3680C"/>
                  </a:solidFill>
                </a:rPr>
                <a:t>TRIN 2</a:t>
              </a:r>
              <a:endParaRPr lang="da-DK" sz="2400" b="1" dirty="0">
                <a:solidFill>
                  <a:srgbClr val="E3680C"/>
                </a:solidFill>
              </a:endParaRPr>
            </a:p>
          </p:txBody>
        </p:sp>
      </p:grpSp>
      <p:grpSp>
        <p:nvGrpSpPr>
          <p:cNvPr id="18" name="Gruppe 17"/>
          <p:cNvGrpSpPr/>
          <p:nvPr/>
        </p:nvGrpSpPr>
        <p:grpSpPr>
          <a:xfrm>
            <a:off x="6804248" y="1677208"/>
            <a:ext cx="2185316" cy="3912030"/>
            <a:chOff x="6804248" y="1677208"/>
            <a:chExt cx="2185316" cy="3912030"/>
          </a:xfrm>
        </p:grpSpPr>
        <p:sp>
          <p:nvSpPr>
            <p:cNvPr id="6" name="Rektangel 5"/>
            <p:cNvSpPr/>
            <p:nvPr/>
          </p:nvSpPr>
          <p:spPr>
            <a:xfrm>
              <a:off x="6804248" y="2132855"/>
              <a:ext cx="2088232" cy="3456383"/>
            </a:xfrm>
            <a:prstGeom prst="rect">
              <a:avLst/>
            </a:prstGeom>
            <a:solidFill>
              <a:srgbClr val="E3680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" name="Tekstboks 8"/>
            <p:cNvSpPr txBox="1"/>
            <p:nvPr/>
          </p:nvSpPr>
          <p:spPr>
            <a:xfrm>
              <a:off x="6822970" y="2276872"/>
              <a:ext cx="216659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indent="-177800"/>
              <a:r>
                <a:rPr lang="da-DK" b="1" dirty="0" err="1" smtClean="0">
                  <a:solidFill>
                    <a:schemeClr val="bg1"/>
                  </a:solidFill>
                  <a:ea typeface="ＭＳ Ｐゴシック" pitchFamily="34" charset="-128"/>
                </a:rPr>
                <a:t>Generaliserbarhed</a:t>
              </a:r>
              <a:endParaRPr lang="da-DK" dirty="0" smtClean="0">
                <a:solidFill>
                  <a:schemeClr val="bg1"/>
                </a:solidFill>
                <a:ea typeface="ＭＳ Ｐゴシック" pitchFamily="34" charset="-128"/>
              </a:endParaRPr>
            </a:p>
            <a:p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 </a:t>
              </a:r>
            </a:p>
            <a:p>
              <a:pPr marL="177800" indent="-177800">
                <a:buFontTx/>
                <a:buChar char="•"/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Over grænser</a:t>
              </a:r>
            </a:p>
            <a:p>
              <a:pPr marL="177800" indent="-177800">
                <a:buFontTx/>
                <a:buChar char="•"/>
              </a:pPr>
              <a:r>
                <a:rPr lang="da-DK" dirty="0" smtClean="0">
                  <a:solidFill>
                    <a:schemeClr val="bg1"/>
                  </a:solidFill>
                  <a:ea typeface="ＭＳ Ｐゴシック" pitchFamily="34" charset="-128"/>
                </a:rPr>
                <a:t> Skalerbarhed</a:t>
              </a:r>
            </a:p>
            <a:p>
              <a:pPr marL="177800" indent="-177800">
                <a:buFontTx/>
                <a:buChar char="•"/>
              </a:pPr>
              <a:r>
                <a:rPr lang="da-DK" dirty="0" err="1" smtClean="0">
                  <a:solidFill>
                    <a:schemeClr val="bg1"/>
                  </a:solidFill>
                  <a:ea typeface="ＭＳ Ｐゴシック" pitchFamily="34" charset="-128"/>
                </a:rPr>
                <a:t>Generaliserbarhed</a:t>
              </a:r>
              <a:endParaRPr lang="da-DK" dirty="0">
                <a:solidFill>
                  <a:schemeClr val="bg1"/>
                </a:solidFill>
                <a:ea typeface="ＭＳ Ｐゴシック" pitchFamily="34" charset="-128"/>
              </a:endParaRPr>
            </a:p>
          </p:txBody>
        </p:sp>
        <p:sp>
          <p:nvSpPr>
            <p:cNvPr id="15" name="Tekstboks 14"/>
            <p:cNvSpPr txBox="1"/>
            <p:nvPr/>
          </p:nvSpPr>
          <p:spPr>
            <a:xfrm>
              <a:off x="6984268" y="1677208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400" b="1" dirty="0" smtClean="0">
                  <a:solidFill>
                    <a:srgbClr val="E3680C"/>
                  </a:solidFill>
                </a:rPr>
                <a:t>TRIN 3</a:t>
              </a:r>
              <a:endParaRPr lang="da-DK" sz="2400" b="1" dirty="0">
                <a:solidFill>
                  <a:srgbClr val="E3680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44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11038" b="651"/>
          <a:stretch/>
        </p:blipFill>
        <p:spPr>
          <a:xfrm>
            <a:off x="-11874" y="-4702"/>
            <a:ext cx="9158400" cy="686880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75656" y="6453337"/>
            <a:ext cx="7071768" cy="263397"/>
          </a:xfrm>
          <a:prstGeom prst="rect">
            <a:avLst/>
          </a:prstGeom>
          <a:solidFill>
            <a:srgbClr val="E3680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7" y="6358593"/>
            <a:ext cx="327660" cy="35814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50" y="5765709"/>
            <a:ext cx="427146" cy="25557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5330545"/>
            <a:ext cx="432048" cy="33070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42" y="6005286"/>
            <a:ext cx="391753" cy="23202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4" y="6301733"/>
            <a:ext cx="903580" cy="511643"/>
          </a:xfrm>
          <a:prstGeom prst="rect">
            <a:avLst/>
          </a:prstGeom>
        </p:spPr>
      </p:pic>
      <p:grpSp>
        <p:nvGrpSpPr>
          <p:cNvPr id="36" name="Gruppe 35"/>
          <p:cNvGrpSpPr/>
          <p:nvPr/>
        </p:nvGrpSpPr>
        <p:grpSpPr>
          <a:xfrm>
            <a:off x="4499993" y="1556792"/>
            <a:ext cx="4644894" cy="648072"/>
            <a:chOff x="4499993" y="980728"/>
            <a:chExt cx="4644894" cy="648072"/>
          </a:xfrm>
        </p:grpSpPr>
        <p:sp>
          <p:nvSpPr>
            <p:cNvPr id="18" name="Rektangel 17"/>
            <p:cNvSpPr/>
            <p:nvPr/>
          </p:nvSpPr>
          <p:spPr>
            <a:xfrm>
              <a:off x="4860032" y="980728"/>
              <a:ext cx="4284855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da-DK"/>
            </a:p>
          </p:txBody>
        </p:sp>
        <p:sp>
          <p:nvSpPr>
            <p:cNvPr id="21" name="Tekstboks 20"/>
            <p:cNvSpPr txBox="1"/>
            <p:nvPr/>
          </p:nvSpPr>
          <p:spPr>
            <a:xfrm>
              <a:off x="4499993" y="1012377"/>
              <a:ext cx="4481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200" b="1" dirty="0" smtClean="0">
                  <a:solidFill>
                    <a:schemeClr val="bg1"/>
                  </a:solidFill>
                </a:rPr>
                <a:t>UDVALGTE PROJEKTER</a:t>
              </a:r>
              <a:endParaRPr lang="da-DK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uppe 31"/>
          <p:cNvGrpSpPr/>
          <p:nvPr/>
        </p:nvGrpSpPr>
        <p:grpSpPr>
          <a:xfrm>
            <a:off x="1043608" y="5157192"/>
            <a:ext cx="8101279" cy="648072"/>
            <a:chOff x="1187624" y="4581128"/>
            <a:chExt cx="7957263" cy="648072"/>
          </a:xfrm>
        </p:grpSpPr>
        <p:sp>
          <p:nvSpPr>
            <p:cNvPr id="23" name="Rektangel 22"/>
            <p:cNvSpPr/>
            <p:nvPr/>
          </p:nvSpPr>
          <p:spPr>
            <a:xfrm>
              <a:off x="1619672" y="4581128"/>
              <a:ext cx="7525215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da-DK"/>
            </a:p>
          </p:txBody>
        </p:sp>
        <p:sp>
          <p:nvSpPr>
            <p:cNvPr id="24" name="Tekstboks 23"/>
            <p:cNvSpPr txBox="1"/>
            <p:nvPr/>
          </p:nvSpPr>
          <p:spPr>
            <a:xfrm>
              <a:off x="1187624" y="4612777"/>
              <a:ext cx="77937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200" b="1" dirty="0">
                  <a:solidFill>
                    <a:schemeClr val="bg1"/>
                  </a:solidFill>
                </a:rPr>
                <a:t>Hjemmetræning af diskusprolaps i nakken</a:t>
              </a:r>
            </a:p>
          </p:txBody>
        </p:sp>
      </p:grpSp>
      <p:grpSp>
        <p:nvGrpSpPr>
          <p:cNvPr id="33" name="Gruppe 32"/>
          <p:cNvGrpSpPr/>
          <p:nvPr/>
        </p:nvGrpSpPr>
        <p:grpSpPr>
          <a:xfrm>
            <a:off x="1835696" y="4319894"/>
            <a:ext cx="7309191" cy="648072"/>
            <a:chOff x="2674137" y="3730336"/>
            <a:chExt cx="6470750" cy="648072"/>
          </a:xfrm>
        </p:grpSpPr>
        <p:sp>
          <p:nvSpPr>
            <p:cNvPr id="30" name="Rektangel 29"/>
            <p:cNvSpPr/>
            <p:nvPr/>
          </p:nvSpPr>
          <p:spPr>
            <a:xfrm>
              <a:off x="2915816" y="3730336"/>
              <a:ext cx="6229071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da-DK"/>
            </a:p>
          </p:txBody>
        </p:sp>
        <p:sp>
          <p:nvSpPr>
            <p:cNvPr id="28" name="Tekstboks 27"/>
            <p:cNvSpPr txBox="1"/>
            <p:nvPr/>
          </p:nvSpPr>
          <p:spPr>
            <a:xfrm>
              <a:off x="2674137" y="3761985"/>
              <a:ext cx="63072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200" b="1" dirty="0">
                  <a:solidFill>
                    <a:schemeClr val="bg1"/>
                  </a:solidFill>
                </a:rPr>
                <a:t>Identifikation af højrisikopatienter</a:t>
              </a:r>
            </a:p>
          </p:txBody>
        </p:sp>
      </p:grpSp>
      <p:grpSp>
        <p:nvGrpSpPr>
          <p:cNvPr id="34" name="Gruppe 33"/>
          <p:cNvGrpSpPr/>
          <p:nvPr/>
        </p:nvGrpSpPr>
        <p:grpSpPr>
          <a:xfrm>
            <a:off x="2267744" y="3482595"/>
            <a:ext cx="6877143" cy="648072"/>
            <a:chOff x="2674137" y="2852936"/>
            <a:chExt cx="6470750" cy="648072"/>
          </a:xfrm>
        </p:grpSpPr>
        <p:sp>
          <p:nvSpPr>
            <p:cNvPr id="26" name="Rektangel 25"/>
            <p:cNvSpPr/>
            <p:nvPr/>
          </p:nvSpPr>
          <p:spPr>
            <a:xfrm>
              <a:off x="3056503" y="2852936"/>
              <a:ext cx="6088384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da-DK"/>
            </a:p>
          </p:txBody>
        </p:sp>
        <p:sp>
          <p:nvSpPr>
            <p:cNvPr id="31" name="Tekstboks 30"/>
            <p:cNvSpPr txBox="1"/>
            <p:nvPr/>
          </p:nvSpPr>
          <p:spPr>
            <a:xfrm>
              <a:off x="2674137" y="2884585"/>
              <a:ext cx="63072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200" b="1" dirty="0">
                  <a:solidFill>
                    <a:schemeClr val="bg1"/>
                  </a:solidFill>
                </a:rPr>
                <a:t>Monitorering af diabetiske </a:t>
              </a:r>
              <a:r>
                <a:rPr lang="da-DK" sz="3200" b="1" dirty="0" err="1">
                  <a:solidFill>
                    <a:schemeClr val="bg1"/>
                  </a:solidFill>
                </a:rPr>
                <a:t>fodsår</a:t>
              </a:r>
              <a:endParaRPr lang="da-DK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uppe 34"/>
          <p:cNvGrpSpPr/>
          <p:nvPr/>
        </p:nvGrpSpPr>
        <p:grpSpPr>
          <a:xfrm>
            <a:off x="2915816" y="2645296"/>
            <a:ext cx="6229071" cy="648072"/>
            <a:chOff x="3337365" y="2069232"/>
            <a:chExt cx="5807521" cy="648072"/>
          </a:xfrm>
        </p:grpSpPr>
        <p:sp>
          <p:nvSpPr>
            <p:cNvPr id="25" name="Rektangel 24"/>
            <p:cNvSpPr/>
            <p:nvPr/>
          </p:nvSpPr>
          <p:spPr>
            <a:xfrm>
              <a:off x="3563887" y="2069232"/>
              <a:ext cx="5580999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da-DK"/>
            </a:p>
          </p:txBody>
        </p:sp>
        <p:sp>
          <p:nvSpPr>
            <p:cNvPr id="27" name="Tekstboks 26"/>
            <p:cNvSpPr txBox="1"/>
            <p:nvPr/>
          </p:nvSpPr>
          <p:spPr>
            <a:xfrm>
              <a:off x="3337365" y="2100881"/>
              <a:ext cx="5644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200" b="1" dirty="0">
                  <a:solidFill>
                    <a:schemeClr val="bg1"/>
                  </a:solidFill>
                </a:rPr>
                <a:t>Overvågning af hjertepatienter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73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6"/>
          <a:stretch/>
        </p:blipFill>
        <p:spPr>
          <a:xfrm>
            <a:off x="0" y="0"/>
            <a:ext cx="9144000" cy="688538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Overvågning af hjertepatienter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Monitorering af hjertefunktion i eget hjem</a:t>
            </a:r>
          </a:p>
          <a:p>
            <a:r>
              <a:rPr lang="da-DK" dirty="0" smtClean="0"/>
              <a:t>Trådløs platform til telemedicinsk overvågning</a:t>
            </a:r>
          </a:p>
          <a:p>
            <a:r>
              <a:rPr lang="da-DK" dirty="0" err="1" smtClean="0"/>
              <a:t>ePatch</a:t>
            </a:r>
            <a:endParaRPr lang="da-DK" dirty="0" smtClean="0"/>
          </a:p>
          <a:p>
            <a:r>
              <a:rPr lang="da-DK" dirty="0" smtClean="0"/>
              <a:t>Måle og sende data til hospital </a:t>
            </a:r>
          </a:p>
          <a:p>
            <a:r>
              <a:rPr lang="da-DK" dirty="0" smtClean="0"/>
              <a:t>Tilfredse og trygge patienter</a:t>
            </a:r>
          </a:p>
          <a:p>
            <a:r>
              <a:rPr lang="da-DK" dirty="0" smtClean="0"/>
              <a:t>Frigøre sengepladser og lægetid  </a:t>
            </a:r>
          </a:p>
          <a:p>
            <a:endParaRPr lang="da-DK" dirty="0" smtClean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6453337"/>
            <a:ext cx="7071768" cy="263397"/>
          </a:xfrm>
          <a:prstGeom prst="rect">
            <a:avLst/>
          </a:prstGeom>
          <a:solidFill>
            <a:srgbClr val="E3680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7" y="6358593"/>
            <a:ext cx="327660" cy="35814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50" y="5765709"/>
            <a:ext cx="427146" cy="255579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5330545"/>
            <a:ext cx="432048" cy="33070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42" y="6005286"/>
            <a:ext cx="391753" cy="232025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4" y="6301733"/>
            <a:ext cx="903580" cy="511643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827584" y="4902259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rgbClr val="E3680C"/>
                </a:solidFill>
                <a:latin typeface="Franklin Gothic Book" pitchFamily="34" charset="0"/>
              </a:rPr>
              <a:t>Vurdering af klinisk relevans og sikkerhed omkring brugen af </a:t>
            </a:r>
            <a:r>
              <a:rPr lang="da-DK" sz="2400" b="1" dirty="0" err="1">
                <a:solidFill>
                  <a:srgbClr val="E3680C"/>
                </a:solidFill>
                <a:latin typeface="Franklin Gothic Book" pitchFamily="34" charset="0"/>
              </a:rPr>
              <a:t>ePatch</a:t>
            </a:r>
            <a:endParaRPr lang="da-DK" sz="2400" b="1" dirty="0">
              <a:solidFill>
                <a:srgbClr val="E3680C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3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Monitorering af diabetiske fodsår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Værktøjer til at inddele og karakterisere </a:t>
            </a:r>
            <a:r>
              <a:rPr lang="da-DK" dirty="0" err="1" smtClean="0"/>
              <a:t>fodsår</a:t>
            </a:r>
            <a:r>
              <a:rPr lang="da-DK" dirty="0" smtClean="0"/>
              <a:t> </a:t>
            </a:r>
          </a:p>
          <a:p>
            <a:r>
              <a:rPr lang="da-DK" dirty="0" smtClean="0"/>
              <a:t>Målrettet behandlingsindsats </a:t>
            </a:r>
          </a:p>
          <a:p>
            <a:r>
              <a:rPr lang="da-DK" dirty="0" smtClean="0"/>
              <a:t>Sensorer og 3D-optisk scanning </a:t>
            </a:r>
          </a:p>
          <a:p>
            <a:r>
              <a:rPr lang="da-DK" dirty="0" smtClean="0"/>
              <a:t>Digitale fotos til egen læge</a:t>
            </a:r>
          </a:p>
          <a:p>
            <a:r>
              <a:rPr lang="da-DK" dirty="0" smtClean="0"/>
              <a:t>Behandlingsforslag eller fremmøde</a:t>
            </a:r>
          </a:p>
          <a:p>
            <a:endParaRPr lang="da-DK" dirty="0" smtClean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6453337"/>
            <a:ext cx="7071768" cy="263397"/>
          </a:xfrm>
          <a:prstGeom prst="rect">
            <a:avLst/>
          </a:prstGeom>
          <a:solidFill>
            <a:srgbClr val="E3680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7" y="6358593"/>
            <a:ext cx="327660" cy="35814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50" y="5765709"/>
            <a:ext cx="427146" cy="255579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5330545"/>
            <a:ext cx="432048" cy="33070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42" y="6005286"/>
            <a:ext cx="391753" cy="232025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4" y="6301733"/>
            <a:ext cx="903580" cy="511643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827584" y="4581128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rgbClr val="E3680C"/>
                </a:solidFill>
                <a:latin typeface="Franklin Gothic Book" pitchFamily="34" charset="0"/>
              </a:rPr>
              <a:t>W</a:t>
            </a:r>
            <a:r>
              <a:rPr lang="da-DK" sz="2400" b="1" dirty="0" smtClean="0">
                <a:solidFill>
                  <a:srgbClr val="E3680C"/>
                </a:solidFill>
                <a:latin typeface="Franklin Gothic Book" pitchFamily="34" charset="0"/>
              </a:rPr>
              <a:t>eb-baseret </a:t>
            </a:r>
            <a:r>
              <a:rPr lang="da-DK" sz="2400" b="1" dirty="0">
                <a:solidFill>
                  <a:srgbClr val="E3680C"/>
                </a:solidFill>
                <a:latin typeface="Franklin Gothic Book" pitchFamily="34" charset="0"/>
              </a:rPr>
              <a:t>løsning, der give mulighed for, at patienter kan kontakte deres læge på flere måder uden at skulle møde fysisk op til en </a:t>
            </a:r>
            <a:r>
              <a:rPr lang="da-DK" sz="2400" b="1" dirty="0" smtClean="0">
                <a:solidFill>
                  <a:srgbClr val="E3680C"/>
                </a:solidFill>
                <a:latin typeface="Franklin Gothic Book" pitchFamily="34" charset="0"/>
              </a:rPr>
              <a:t>konsultation</a:t>
            </a:r>
            <a:endParaRPr lang="da-DK" sz="2400" b="1" dirty="0">
              <a:solidFill>
                <a:srgbClr val="E3680C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55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" t="2556" r="8615" b="1409"/>
          <a:stretch/>
        </p:blipFill>
        <p:spPr>
          <a:xfrm>
            <a:off x="-9700" y="-1"/>
            <a:ext cx="9153699" cy="686170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Identifikation af højrisikopatienter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Identifikation af risikopatienter</a:t>
            </a:r>
          </a:p>
          <a:p>
            <a:r>
              <a:rPr lang="da-DK" dirty="0" smtClean="0"/>
              <a:t>Model, som kan forudse og advare om              potentielle livstruende komplikationer </a:t>
            </a:r>
          </a:p>
          <a:p>
            <a:r>
              <a:rPr lang="da-DK" dirty="0" err="1" smtClean="0"/>
              <a:t>Triagering</a:t>
            </a:r>
            <a:endParaRPr lang="da-DK" dirty="0"/>
          </a:p>
          <a:p>
            <a:r>
              <a:rPr lang="da-DK" dirty="0" smtClean="0"/>
              <a:t>Værktøj til at skabe overblik over de mange informationer, som monitorerne afgiver</a:t>
            </a:r>
          </a:p>
          <a:p>
            <a:endParaRPr lang="da-DK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6453337"/>
            <a:ext cx="7071768" cy="263397"/>
          </a:xfrm>
          <a:prstGeom prst="rect">
            <a:avLst/>
          </a:prstGeom>
          <a:solidFill>
            <a:srgbClr val="E3680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7" y="6358593"/>
            <a:ext cx="327660" cy="35814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50" y="5765709"/>
            <a:ext cx="427146" cy="255579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5330545"/>
            <a:ext cx="432048" cy="33070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42" y="6005286"/>
            <a:ext cx="391753" cy="232025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4" y="6301733"/>
            <a:ext cx="903580" cy="511643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899592" y="4780602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i="1" dirty="0">
                <a:solidFill>
                  <a:srgbClr val="E3680C"/>
                </a:solidFill>
                <a:latin typeface="Franklin Gothic Book" pitchFamily="34" charset="0"/>
              </a:rPr>
              <a:t>Hvem skal blive på hospitalet, </a:t>
            </a:r>
            <a:endParaRPr lang="da-DK" sz="2400" b="1" i="1" dirty="0" smtClean="0">
              <a:solidFill>
                <a:srgbClr val="E3680C"/>
              </a:solidFill>
              <a:latin typeface="Franklin Gothic Book" pitchFamily="34" charset="0"/>
            </a:endParaRPr>
          </a:p>
          <a:p>
            <a:r>
              <a:rPr lang="da-DK" sz="2400" b="1" i="1" dirty="0" smtClean="0">
                <a:solidFill>
                  <a:srgbClr val="E3680C"/>
                </a:solidFill>
                <a:latin typeface="Franklin Gothic Book" pitchFamily="34" charset="0"/>
              </a:rPr>
              <a:t>og </a:t>
            </a:r>
            <a:r>
              <a:rPr lang="da-DK" sz="2400" b="1" i="1" dirty="0">
                <a:solidFill>
                  <a:srgbClr val="E3680C"/>
                </a:solidFill>
                <a:latin typeface="Franklin Gothic Book" pitchFamily="34" charset="0"/>
              </a:rPr>
              <a:t>hvem </a:t>
            </a:r>
            <a:r>
              <a:rPr lang="da-DK" sz="2400" b="1" i="1" dirty="0" smtClean="0">
                <a:solidFill>
                  <a:srgbClr val="E3680C"/>
                </a:solidFill>
                <a:latin typeface="Franklin Gothic Book" pitchFamily="34" charset="0"/>
              </a:rPr>
              <a:t>er det sikkert </a:t>
            </a:r>
            <a:r>
              <a:rPr lang="da-DK" sz="2400" b="1" i="1" dirty="0">
                <a:solidFill>
                  <a:srgbClr val="E3680C"/>
                </a:solidFill>
                <a:latin typeface="Franklin Gothic Book" pitchFamily="34" charset="0"/>
              </a:rPr>
              <a:t>at sende hjem</a:t>
            </a:r>
            <a:r>
              <a:rPr lang="da-DK" sz="2400" b="1" i="1" dirty="0" smtClean="0">
                <a:solidFill>
                  <a:srgbClr val="E3680C"/>
                </a:solidFill>
                <a:latin typeface="Franklin Gothic Book" pitchFamily="34" charset="0"/>
              </a:rPr>
              <a:t>?</a:t>
            </a:r>
            <a:endParaRPr lang="da-DK" sz="2400" b="1" i="1" dirty="0">
              <a:solidFill>
                <a:srgbClr val="E3680C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6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Hjemmetræning af diskusprolaps i nakken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Træningsteknologier og øvelsesprogrammer </a:t>
            </a:r>
          </a:p>
          <a:p>
            <a:r>
              <a:rPr lang="da-DK" dirty="0" smtClean="0"/>
              <a:t>Guide patienten i øvelser </a:t>
            </a:r>
          </a:p>
          <a:p>
            <a:r>
              <a:rPr lang="da-DK" dirty="0" smtClean="0"/>
              <a:t>Måle smerte og formåen</a:t>
            </a:r>
          </a:p>
          <a:p>
            <a:r>
              <a:rPr lang="da-DK" dirty="0" smtClean="0"/>
              <a:t>Motivere og stimulere indsatsen</a:t>
            </a:r>
          </a:p>
          <a:p>
            <a:r>
              <a:rPr lang="da-DK" dirty="0" smtClean="0"/>
              <a:t>Sensorer, kameraer, video, smartphone etc.</a:t>
            </a:r>
          </a:p>
          <a:p>
            <a:r>
              <a:rPr lang="da-DK" dirty="0" smtClean="0"/>
              <a:t>Kommunikation mellem patienter og behandler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475656" y="6453337"/>
            <a:ext cx="7071768" cy="263397"/>
          </a:xfrm>
          <a:prstGeom prst="rect">
            <a:avLst/>
          </a:prstGeom>
          <a:solidFill>
            <a:srgbClr val="E3680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7" y="6358593"/>
            <a:ext cx="327660" cy="358140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50" y="5765709"/>
            <a:ext cx="427146" cy="255579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5330545"/>
            <a:ext cx="432048" cy="33070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42" y="6005286"/>
            <a:ext cx="391753" cy="232025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4" y="6301733"/>
            <a:ext cx="903580" cy="511643"/>
          </a:xfrm>
          <a:prstGeom prst="rect">
            <a:avLst/>
          </a:prstGeom>
        </p:spPr>
      </p:pic>
      <p:sp>
        <p:nvSpPr>
          <p:cNvPr id="15" name="Tekstboks 14"/>
          <p:cNvSpPr txBox="1"/>
          <p:nvPr/>
        </p:nvSpPr>
        <p:spPr>
          <a:xfrm>
            <a:off x="827584" y="4941168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rgbClr val="E3680C"/>
                </a:solidFill>
                <a:latin typeface="Franklin Gothic Book" pitchFamily="34" charset="0"/>
              </a:rPr>
              <a:t>Effektiv </a:t>
            </a:r>
            <a:r>
              <a:rPr lang="da-DK" sz="2400" b="1" dirty="0">
                <a:solidFill>
                  <a:srgbClr val="E3680C"/>
                </a:solidFill>
                <a:latin typeface="Franklin Gothic Book" pitchFamily="34" charset="0"/>
              </a:rPr>
              <a:t>træning med færre konsultationer og mindre transport til behandlingssted</a:t>
            </a:r>
          </a:p>
        </p:txBody>
      </p:sp>
    </p:spTree>
    <p:extLst>
      <p:ext uri="{BB962C8B-B14F-4D97-AF65-F5344CB8AC3E}">
        <p14:creationId xmlns:p14="http://schemas.microsoft.com/office/powerpoint/2010/main" val="14495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17"/>
          <a:stretch/>
        </p:blipFill>
        <p:spPr>
          <a:xfrm>
            <a:off x="-2124744" y="2528521"/>
            <a:ext cx="10860961" cy="392164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Kontakt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Få flere informationer om Patient@home på </a:t>
            </a:r>
            <a:r>
              <a:rPr lang="da-DK" dirty="0" smtClean="0">
                <a:solidFill>
                  <a:schemeClr val="bg1">
                    <a:lumMod val="50000"/>
                  </a:schemeClr>
                </a:solidFill>
                <a:hlinkClick r:id="rId3"/>
              </a:rPr>
              <a:t>www.patientathome.dk</a:t>
            </a:r>
            <a:endParaRPr lang="da-DK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Om Patient@home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Dansk strategisk forsknings- og innovationsplatform</a:t>
            </a:r>
          </a:p>
          <a:p>
            <a:r>
              <a:rPr lang="da-DK" dirty="0" smtClean="0"/>
              <a:t>Nye </a:t>
            </a:r>
            <a:r>
              <a:rPr lang="da-DK" dirty="0"/>
              <a:t>velfærds- og </a:t>
            </a:r>
            <a:r>
              <a:rPr lang="da-DK" dirty="0" smtClean="0"/>
              <a:t>sundhedsteknologier</a:t>
            </a:r>
          </a:p>
          <a:p>
            <a:r>
              <a:rPr lang="da-DK" dirty="0" smtClean="0"/>
              <a:t>Patient </a:t>
            </a:r>
            <a:r>
              <a:rPr lang="da-DK" dirty="0"/>
              <a:t>i eget </a:t>
            </a:r>
            <a:r>
              <a:rPr lang="da-DK" dirty="0" smtClean="0"/>
              <a:t>hjem</a:t>
            </a:r>
          </a:p>
          <a:p>
            <a:pPr lvl="1"/>
            <a:r>
              <a:rPr lang="da-DK" dirty="0" smtClean="0"/>
              <a:t>Mindske </a:t>
            </a:r>
            <a:r>
              <a:rPr lang="da-DK" dirty="0"/>
              <a:t>presset på den offentlige </a:t>
            </a:r>
            <a:r>
              <a:rPr lang="da-DK" dirty="0" smtClean="0"/>
              <a:t>sektor</a:t>
            </a:r>
          </a:p>
          <a:p>
            <a:pPr lvl="1"/>
            <a:r>
              <a:rPr lang="da-DK" dirty="0" smtClean="0"/>
              <a:t>Reducerer </a:t>
            </a:r>
            <a:r>
              <a:rPr lang="da-DK" dirty="0"/>
              <a:t>antallet </a:t>
            </a:r>
            <a:r>
              <a:rPr lang="da-DK" dirty="0" smtClean="0"/>
              <a:t>af indlæggelser</a:t>
            </a:r>
          </a:p>
          <a:p>
            <a:pPr lvl="1"/>
            <a:r>
              <a:rPr lang="da-DK" dirty="0" smtClean="0"/>
              <a:t>Forkorte varigheden af indlæggelse</a:t>
            </a:r>
          </a:p>
          <a:p>
            <a:pPr lvl="1"/>
            <a:r>
              <a:rPr lang="da-DK" dirty="0" smtClean="0"/>
              <a:t>Nye trygge behandlingsformer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9391">
            <a:off x="6489421" y="2652999"/>
            <a:ext cx="2055562" cy="29073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96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12976"/>
            <a:ext cx="4686359" cy="30963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Tværfagligt innovationssamarbejde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Mere </a:t>
            </a:r>
            <a:r>
              <a:rPr lang="da-DK" dirty="0"/>
              <a:t>end 40 nationale og internationale partnere </a:t>
            </a:r>
            <a:endParaRPr lang="da-DK" dirty="0" smtClean="0"/>
          </a:p>
          <a:p>
            <a:pPr lvl="1"/>
            <a:r>
              <a:rPr lang="da-DK" dirty="0" smtClean="0"/>
              <a:t>Private virksomheder</a:t>
            </a:r>
          </a:p>
          <a:p>
            <a:pPr lvl="1"/>
            <a:r>
              <a:rPr lang="da-DK" dirty="0" smtClean="0"/>
              <a:t>Forskningsinstitutioner</a:t>
            </a:r>
          </a:p>
          <a:p>
            <a:pPr lvl="1"/>
            <a:r>
              <a:rPr lang="da-DK" dirty="0" smtClean="0"/>
              <a:t>Sundhedsfagligt personale</a:t>
            </a:r>
          </a:p>
          <a:p>
            <a:pPr lvl="1"/>
            <a:r>
              <a:rPr lang="da-DK" dirty="0" smtClean="0"/>
              <a:t>Patienter 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26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14082" r="17741"/>
          <a:stretch/>
        </p:blipFill>
        <p:spPr>
          <a:xfrm>
            <a:off x="0" y="0"/>
            <a:ext cx="9143999" cy="6893993"/>
          </a:xfr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75656" y="6453337"/>
            <a:ext cx="7071768" cy="263397"/>
          </a:xfrm>
          <a:prstGeom prst="rect">
            <a:avLst/>
          </a:prstGeom>
          <a:solidFill>
            <a:srgbClr val="E3680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7" y="6358593"/>
            <a:ext cx="327660" cy="35814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50" y="5765709"/>
            <a:ext cx="427146" cy="25557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5330545"/>
            <a:ext cx="432048" cy="33070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42" y="6005286"/>
            <a:ext cx="391753" cy="23202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4" y="6301733"/>
            <a:ext cx="903580" cy="511643"/>
          </a:xfrm>
          <a:prstGeom prst="rect">
            <a:avLst/>
          </a:prstGeom>
        </p:spPr>
      </p:pic>
      <p:grpSp>
        <p:nvGrpSpPr>
          <p:cNvPr id="23" name="Gruppe 22"/>
          <p:cNvGrpSpPr/>
          <p:nvPr/>
        </p:nvGrpSpPr>
        <p:grpSpPr>
          <a:xfrm>
            <a:off x="4862853" y="1700808"/>
            <a:ext cx="4281147" cy="648072"/>
            <a:chOff x="4862853" y="2348880"/>
            <a:chExt cx="4281147" cy="648072"/>
          </a:xfrm>
        </p:grpSpPr>
        <p:sp>
          <p:nvSpPr>
            <p:cNvPr id="14" name="Rektangel 13"/>
            <p:cNvSpPr/>
            <p:nvPr/>
          </p:nvSpPr>
          <p:spPr>
            <a:xfrm>
              <a:off x="4932040" y="2348880"/>
              <a:ext cx="4211960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Tekstboks 14"/>
            <p:cNvSpPr txBox="1"/>
            <p:nvPr/>
          </p:nvSpPr>
          <p:spPr>
            <a:xfrm>
              <a:off x="4862853" y="2380528"/>
              <a:ext cx="41634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200" b="1" dirty="0" smtClean="0">
                  <a:solidFill>
                    <a:schemeClr val="bg1"/>
                  </a:solidFill>
                </a:rPr>
                <a:t>Patient </a:t>
              </a:r>
              <a:r>
                <a:rPr lang="da-DK" sz="3200" b="1" dirty="0" err="1" smtClean="0">
                  <a:solidFill>
                    <a:schemeClr val="bg1"/>
                  </a:solidFill>
                </a:rPr>
                <a:t>empowerment</a:t>
              </a:r>
              <a:endParaRPr lang="da-DK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uppe 21"/>
          <p:cNvGrpSpPr/>
          <p:nvPr/>
        </p:nvGrpSpPr>
        <p:grpSpPr>
          <a:xfrm>
            <a:off x="4125284" y="2636912"/>
            <a:ext cx="5018715" cy="648072"/>
            <a:chOff x="4125284" y="3118096"/>
            <a:chExt cx="5018715" cy="648072"/>
          </a:xfrm>
        </p:grpSpPr>
        <p:sp>
          <p:nvSpPr>
            <p:cNvPr id="16" name="Rektangel 15"/>
            <p:cNvSpPr/>
            <p:nvPr/>
          </p:nvSpPr>
          <p:spPr>
            <a:xfrm>
              <a:off x="4125284" y="3118096"/>
              <a:ext cx="5018715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Tekstboks 16"/>
            <p:cNvSpPr txBox="1"/>
            <p:nvPr/>
          </p:nvSpPr>
          <p:spPr>
            <a:xfrm>
              <a:off x="4160580" y="3149744"/>
              <a:ext cx="4865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3200" b="1" dirty="0">
                  <a:solidFill>
                    <a:schemeClr val="bg1"/>
                  </a:solidFill>
                </a:rPr>
                <a:t>Brugerfokuseret innovation</a:t>
              </a:r>
            </a:p>
          </p:txBody>
        </p:sp>
      </p:grpSp>
      <p:grpSp>
        <p:nvGrpSpPr>
          <p:cNvPr id="21" name="Gruppe 20"/>
          <p:cNvGrpSpPr/>
          <p:nvPr/>
        </p:nvGrpSpPr>
        <p:grpSpPr>
          <a:xfrm>
            <a:off x="3275856" y="3573016"/>
            <a:ext cx="5868144" cy="648072"/>
            <a:chOff x="3275856" y="3861048"/>
            <a:chExt cx="5868144" cy="648072"/>
          </a:xfrm>
        </p:grpSpPr>
        <p:sp>
          <p:nvSpPr>
            <p:cNvPr id="19" name="Rektangel 18"/>
            <p:cNvSpPr/>
            <p:nvPr/>
          </p:nvSpPr>
          <p:spPr>
            <a:xfrm>
              <a:off x="3275856" y="3861048"/>
              <a:ext cx="5868144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" name="Tekstboks 19"/>
            <p:cNvSpPr txBox="1"/>
            <p:nvPr/>
          </p:nvSpPr>
          <p:spPr>
            <a:xfrm>
              <a:off x="3347864" y="3892696"/>
              <a:ext cx="5678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b="1" dirty="0">
                  <a:solidFill>
                    <a:schemeClr val="bg1"/>
                  </a:solidFill>
                </a:rPr>
                <a:t>Nytænkning i sundhedssystemet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258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Patient </a:t>
            </a:r>
            <a:r>
              <a:rPr lang="da-DK" dirty="0" err="1" smtClean="0"/>
              <a:t>empowerment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Brugerdreven </a:t>
            </a:r>
            <a:r>
              <a:rPr lang="da-DK" dirty="0"/>
              <a:t>udvikling af </a:t>
            </a:r>
            <a:r>
              <a:rPr lang="da-DK" dirty="0" smtClean="0"/>
              <a:t>nye produkter og services</a:t>
            </a:r>
          </a:p>
          <a:p>
            <a:r>
              <a:rPr lang="da-DK" dirty="0" smtClean="0"/>
              <a:t>Understøtte </a:t>
            </a:r>
            <a:r>
              <a:rPr lang="da-DK" dirty="0"/>
              <a:t>patienten i at tage ansvar for egen sundhed og </a:t>
            </a:r>
            <a:r>
              <a:rPr lang="da-DK" dirty="0" smtClean="0"/>
              <a:t>behandling</a:t>
            </a:r>
          </a:p>
          <a:p>
            <a:r>
              <a:rPr lang="da-DK" dirty="0" smtClean="0"/>
              <a:t>Gøre </a:t>
            </a:r>
            <a:r>
              <a:rPr lang="da-DK" dirty="0"/>
              <a:t>det muligt at være </a:t>
            </a:r>
            <a:r>
              <a:rPr lang="da-DK" dirty="0" smtClean="0"/>
              <a:t>                                           patient </a:t>
            </a:r>
            <a:r>
              <a:rPr lang="da-DK" dirty="0"/>
              <a:t>i eget </a:t>
            </a:r>
            <a:r>
              <a:rPr lang="da-DK" dirty="0" smtClean="0"/>
              <a:t>hjem</a:t>
            </a:r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140968"/>
            <a:ext cx="263756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Brugerfokuseret innovation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Målrettet udvikling af teknologier og services </a:t>
            </a:r>
          </a:p>
          <a:p>
            <a:r>
              <a:rPr lang="da-DK" smtClean="0"/>
              <a:t>Tværfagligt samarbejde</a:t>
            </a:r>
          </a:p>
          <a:p>
            <a:pPr lvl="1"/>
            <a:r>
              <a:rPr lang="da-DK" smtClean="0"/>
              <a:t>Virksomheder</a:t>
            </a:r>
          </a:p>
          <a:p>
            <a:pPr lvl="1"/>
            <a:r>
              <a:rPr lang="da-DK" smtClean="0"/>
              <a:t>Sundhedsfagligt personale</a:t>
            </a:r>
          </a:p>
          <a:p>
            <a:pPr lvl="1"/>
            <a:r>
              <a:rPr lang="da-DK" smtClean="0"/>
              <a:t>Slutbrugere </a:t>
            </a:r>
          </a:p>
          <a:p>
            <a:pPr lvl="1"/>
            <a:r>
              <a:rPr lang="da-DK" smtClean="0"/>
              <a:t>Forskningsinstitutioner</a:t>
            </a:r>
            <a:endParaRPr lang="da-DK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5" t="19936" r="29091" b="31208"/>
          <a:stretch/>
        </p:blipFill>
        <p:spPr>
          <a:xfrm>
            <a:off x="4750055" y="3597265"/>
            <a:ext cx="3761527" cy="26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0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1"/>
          <a:stretch/>
        </p:blipFill>
        <p:spPr>
          <a:xfrm>
            <a:off x="4204895" y="3717032"/>
            <a:ext cx="4405259" cy="25922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Nytænkning i sundhedssystemet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Teknologiunderstøttet behandling </a:t>
            </a:r>
          </a:p>
          <a:p>
            <a:r>
              <a:rPr lang="da-DK" dirty="0" smtClean="0"/>
              <a:t>Monitorering og databehandling</a:t>
            </a:r>
          </a:p>
          <a:p>
            <a:r>
              <a:rPr lang="da-DK" dirty="0" smtClean="0"/>
              <a:t>Rehabilitering i eget hjem</a:t>
            </a:r>
          </a:p>
          <a:p>
            <a:r>
              <a:rPr lang="da-DK" dirty="0" smtClean="0"/>
              <a:t>Indsats før, under og efter indlæggelse</a:t>
            </a:r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66410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32761" r="29070" b="2145"/>
          <a:stretch/>
        </p:blipFill>
        <p:spPr>
          <a:xfrm>
            <a:off x="-12762" y="0"/>
            <a:ext cx="9156762" cy="6858000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-12762" y="2996952"/>
            <a:ext cx="3320796" cy="648072"/>
            <a:chOff x="-12762" y="2996952"/>
            <a:chExt cx="3320796" cy="648072"/>
          </a:xfrm>
        </p:grpSpPr>
        <p:sp>
          <p:nvSpPr>
            <p:cNvPr id="18" name="Rektangel 17"/>
            <p:cNvSpPr/>
            <p:nvPr/>
          </p:nvSpPr>
          <p:spPr>
            <a:xfrm>
              <a:off x="-12762" y="2996952"/>
              <a:ext cx="3216610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Tekstboks 20"/>
            <p:cNvSpPr txBox="1"/>
            <p:nvPr/>
          </p:nvSpPr>
          <p:spPr>
            <a:xfrm>
              <a:off x="128500" y="3028600"/>
              <a:ext cx="31795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b="1" dirty="0" smtClean="0">
                  <a:solidFill>
                    <a:schemeClr val="bg1"/>
                  </a:solidFill>
                </a:rPr>
                <a:t>Mindmap</a:t>
              </a:r>
              <a:endParaRPr lang="da-DK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uppe 5"/>
          <p:cNvGrpSpPr/>
          <p:nvPr/>
        </p:nvGrpSpPr>
        <p:grpSpPr>
          <a:xfrm>
            <a:off x="-12761" y="3933056"/>
            <a:ext cx="3868377" cy="648072"/>
            <a:chOff x="-12761" y="3933056"/>
            <a:chExt cx="3868377" cy="648072"/>
          </a:xfrm>
        </p:grpSpPr>
        <p:sp>
          <p:nvSpPr>
            <p:cNvPr id="23" name="Rektangel 22"/>
            <p:cNvSpPr/>
            <p:nvPr/>
          </p:nvSpPr>
          <p:spPr>
            <a:xfrm>
              <a:off x="-12761" y="3933056"/>
              <a:ext cx="3844338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Tekstboks 23"/>
            <p:cNvSpPr txBox="1"/>
            <p:nvPr/>
          </p:nvSpPr>
          <p:spPr>
            <a:xfrm>
              <a:off x="128500" y="3964704"/>
              <a:ext cx="3727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b="1" dirty="0" smtClean="0">
                  <a:solidFill>
                    <a:schemeClr val="bg1"/>
                  </a:solidFill>
                </a:rPr>
                <a:t>Innovationsmodel</a:t>
              </a:r>
              <a:endParaRPr lang="da-DK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uppe 13"/>
          <p:cNvGrpSpPr/>
          <p:nvPr/>
        </p:nvGrpSpPr>
        <p:grpSpPr>
          <a:xfrm>
            <a:off x="-12762" y="4869160"/>
            <a:ext cx="4368738" cy="648072"/>
            <a:chOff x="-12762" y="4869160"/>
            <a:chExt cx="4368738" cy="648072"/>
          </a:xfrm>
        </p:grpSpPr>
        <p:sp>
          <p:nvSpPr>
            <p:cNvPr id="26" name="Rektangel 25"/>
            <p:cNvSpPr/>
            <p:nvPr/>
          </p:nvSpPr>
          <p:spPr>
            <a:xfrm>
              <a:off x="-12762" y="4869160"/>
              <a:ext cx="4368738" cy="648072"/>
            </a:xfrm>
            <a:prstGeom prst="rect">
              <a:avLst/>
            </a:prstGeom>
            <a:solidFill>
              <a:srgbClr val="E3680C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" name="Tekstboks 26"/>
            <p:cNvSpPr txBox="1"/>
            <p:nvPr/>
          </p:nvSpPr>
          <p:spPr>
            <a:xfrm>
              <a:off x="128500" y="4900808"/>
              <a:ext cx="42274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3200" b="1" dirty="0" smtClean="0">
                  <a:solidFill>
                    <a:schemeClr val="bg1"/>
                  </a:solidFill>
                </a:rPr>
                <a:t>MAST - evaluering</a:t>
              </a:r>
              <a:endParaRPr lang="da-DK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75656" y="6453337"/>
            <a:ext cx="7071768" cy="263397"/>
          </a:xfrm>
          <a:prstGeom prst="rect">
            <a:avLst/>
          </a:prstGeom>
          <a:solidFill>
            <a:srgbClr val="E3680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7" y="6358593"/>
            <a:ext cx="327660" cy="35814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350" y="5765709"/>
            <a:ext cx="427146" cy="255579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5330545"/>
            <a:ext cx="432048" cy="330703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42" y="6005286"/>
            <a:ext cx="391753" cy="23202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4" y="6301733"/>
            <a:ext cx="903580" cy="51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/>
          <p:cNvGrpSpPr/>
          <p:nvPr/>
        </p:nvGrpSpPr>
        <p:grpSpPr>
          <a:xfrm>
            <a:off x="194825" y="173594"/>
            <a:ext cx="8741142" cy="6563616"/>
            <a:chOff x="194825" y="173594"/>
            <a:chExt cx="8741142" cy="6563616"/>
          </a:xfrm>
        </p:grpSpPr>
        <p:grpSp>
          <p:nvGrpSpPr>
            <p:cNvPr id="89" name="Gruppe 88"/>
            <p:cNvGrpSpPr/>
            <p:nvPr/>
          </p:nvGrpSpPr>
          <p:grpSpPr>
            <a:xfrm>
              <a:off x="4615967" y="173594"/>
              <a:ext cx="4320000" cy="3240000"/>
              <a:chOff x="4615967" y="173594"/>
              <a:chExt cx="4320000" cy="3240000"/>
            </a:xfrm>
          </p:grpSpPr>
          <p:sp>
            <p:nvSpPr>
              <p:cNvPr id="87" name="Rektangel 86"/>
              <p:cNvSpPr/>
              <p:nvPr/>
            </p:nvSpPr>
            <p:spPr>
              <a:xfrm>
                <a:off x="4615967" y="173594"/>
                <a:ext cx="4320000" cy="3240000"/>
              </a:xfrm>
              <a:prstGeom prst="rect">
                <a:avLst/>
              </a:prstGeom>
              <a:solidFill>
                <a:srgbClr val="3865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91" name="Tekstboks 90"/>
              <p:cNvSpPr txBox="1"/>
              <p:nvPr/>
            </p:nvSpPr>
            <p:spPr>
              <a:xfrm>
                <a:off x="4657034" y="2833772"/>
                <a:ext cx="2955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800" b="1" dirty="0" smtClean="0">
                    <a:solidFill>
                      <a:schemeClr val="bg1"/>
                    </a:solidFill>
                  </a:rPr>
                  <a:t>OPGAVEN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Tekstboks 93"/>
              <p:cNvSpPr txBox="1"/>
              <p:nvPr/>
            </p:nvSpPr>
            <p:spPr>
              <a:xfrm>
                <a:off x="5890143" y="260648"/>
                <a:ext cx="2955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a-DK" sz="2800" b="1" dirty="0" smtClean="0">
                    <a:solidFill>
                      <a:schemeClr val="bg1"/>
                    </a:solidFill>
                  </a:rPr>
                  <a:t>patient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0" name="Gruppe 89"/>
            <p:cNvGrpSpPr/>
            <p:nvPr/>
          </p:nvGrpSpPr>
          <p:grpSpPr>
            <a:xfrm>
              <a:off x="4615967" y="3497210"/>
              <a:ext cx="4320000" cy="3240000"/>
              <a:chOff x="4615967" y="3497210"/>
              <a:chExt cx="4320000" cy="3240000"/>
            </a:xfrm>
          </p:grpSpPr>
          <p:sp>
            <p:nvSpPr>
              <p:cNvPr id="86" name="Rektangel 85"/>
              <p:cNvSpPr/>
              <p:nvPr/>
            </p:nvSpPr>
            <p:spPr>
              <a:xfrm>
                <a:off x="4615967" y="3497210"/>
                <a:ext cx="4320000" cy="32400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93" name="Tekstboks 92"/>
              <p:cNvSpPr txBox="1"/>
              <p:nvPr/>
            </p:nvSpPr>
            <p:spPr>
              <a:xfrm>
                <a:off x="4657034" y="3568065"/>
                <a:ext cx="2955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800" b="1" dirty="0" smtClean="0">
                    <a:solidFill>
                      <a:schemeClr val="bg1"/>
                    </a:solidFill>
                  </a:rPr>
                  <a:t>UDBYTTET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Tekstboks 94"/>
              <p:cNvSpPr txBox="1"/>
              <p:nvPr/>
            </p:nvSpPr>
            <p:spPr>
              <a:xfrm>
                <a:off x="5890143" y="6131754"/>
                <a:ext cx="2955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a-DK" sz="2800" b="1" dirty="0" smtClean="0">
                    <a:solidFill>
                      <a:schemeClr val="bg1"/>
                    </a:solidFill>
                  </a:rPr>
                  <a:t>effektivisering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uppe 5"/>
            <p:cNvGrpSpPr/>
            <p:nvPr/>
          </p:nvGrpSpPr>
          <p:grpSpPr>
            <a:xfrm>
              <a:off x="194825" y="173594"/>
              <a:ext cx="4320000" cy="3240000"/>
              <a:chOff x="194825" y="173594"/>
              <a:chExt cx="4320000" cy="3240000"/>
            </a:xfrm>
          </p:grpSpPr>
          <p:sp>
            <p:nvSpPr>
              <p:cNvPr id="2" name="Rektangel 1"/>
              <p:cNvSpPr/>
              <p:nvPr/>
            </p:nvSpPr>
            <p:spPr>
              <a:xfrm>
                <a:off x="194825" y="173594"/>
                <a:ext cx="4320000" cy="324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" name="Tekstboks 3"/>
              <p:cNvSpPr txBox="1"/>
              <p:nvPr/>
            </p:nvSpPr>
            <p:spPr>
              <a:xfrm>
                <a:off x="1475656" y="2833772"/>
                <a:ext cx="2955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a-DK" sz="2800" b="1" dirty="0" smtClean="0">
                    <a:solidFill>
                      <a:schemeClr val="bg1"/>
                    </a:solidFill>
                  </a:rPr>
                  <a:t>METODEN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Tekstboks 95"/>
              <p:cNvSpPr txBox="1"/>
              <p:nvPr/>
            </p:nvSpPr>
            <p:spPr>
              <a:xfrm>
                <a:off x="251520" y="260648"/>
                <a:ext cx="2955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800" b="1" dirty="0" smtClean="0">
                    <a:solidFill>
                      <a:schemeClr val="bg1"/>
                    </a:solidFill>
                  </a:rPr>
                  <a:t>innovation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8" name="Gruppe 97"/>
            <p:cNvGrpSpPr/>
            <p:nvPr/>
          </p:nvGrpSpPr>
          <p:grpSpPr>
            <a:xfrm>
              <a:off x="194825" y="3497210"/>
              <a:ext cx="4320000" cy="3240000"/>
              <a:chOff x="194825" y="3497210"/>
              <a:chExt cx="4320000" cy="3240000"/>
            </a:xfrm>
          </p:grpSpPr>
          <p:sp>
            <p:nvSpPr>
              <p:cNvPr id="88" name="Rektangel 87"/>
              <p:cNvSpPr/>
              <p:nvPr/>
            </p:nvSpPr>
            <p:spPr>
              <a:xfrm>
                <a:off x="194825" y="3497210"/>
                <a:ext cx="4320000" cy="3240000"/>
              </a:xfrm>
              <a:prstGeom prst="rect">
                <a:avLst/>
              </a:prstGeom>
              <a:solidFill>
                <a:srgbClr val="8282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92" name="Tekstboks 91"/>
              <p:cNvSpPr txBox="1"/>
              <p:nvPr/>
            </p:nvSpPr>
            <p:spPr>
              <a:xfrm>
                <a:off x="1475656" y="3568065"/>
                <a:ext cx="2955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a-DK" sz="2800" b="1" dirty="0" smtClean="0">
                    <a:solidFill>
                      <a:schemeClr val="bg1"/>
                    </a:solidFill>
                  </a:rPr>
                  <a:t>LØSNINGEN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Tekstboks 96"/>
              <p:cNvSpPr txBox="1"/>
              <p:nvPr/>
            </p:nvSpPr>
            <p:spPr>
              <a:xfrm>
                <a:off x="251520" y="6131754"/>
                <a:ext cx="295569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800" b="1" dirty="0" smtClean="0">
                    <a:solidFill>
                      <a:schemeClr val="bg1"/>
                    </a:solidFill>
                  </a:rPr>
                  <a:t>hjem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Tekstboks 6"/>
          <p:cNvSpPr txBox="1"/>
          <p:nvPr/>
        </p:nvSpPr>
        <p:spPr>
          <a:xfrm>
            <a:off x="7452320" y="5355395"/>
            <a:ext cx="827750" cy="234128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Ressourcer </a:t>
            </a:r>
            <a:endParaRPr lang="da-DK" sz="1050" dirty="0"/>
          </a:p>
        </p:txBody>
      </p:sp>
      <p:sp>
        <p:nvSpPr>
          <p:cNvPr id="8" name="Tekstboks 7"/>
          <p:cNvSpPr txBox="1"/>
          <p:nvPr/>
        </p:nvSpPr>
        <p:spPr>
          <a:xfrm>
            <a:off x="3579338" y="441001"/>
            <a:ext cx="832488" cy="3957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Tværfagligt </a:t>
            </a:r>
            <a:r>
              <a:rPr lang="da-DK" sz="1050" dirty="0"/>
              <a:t>samarbejde</a:t>
            </a:r>
          </a:p>
        </p:txBody>
      </p:sp>
      <p:sp>
        <p:nvSpPr>
          <p:cNvPr id="9" name="Tekstboks 8"/>
          <p:cNvSpPr txBox="1"/>
          <p:nvPr/>
        </p:nvSpPr>
        <p:spPr>
          <a:xfrm>
            <a:off x="3619428" y="4947799"/>
            <a:ext cx="786049" cy="2418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Kroniker </a:t>
            </a:r>
          </a:p>
        </p:txBody>
      </p:sp>
      <p:sp>
        <p:nvSpPr>
          <p:cNvPr id="11" name="Tekstboks 10"/>
          <p:cNvSpPr txBox="1"/>
          <p:nvPr/>
        </p:nvSpPr>
        <p:spPr>
          <a:xfrm>
            <a:off x="1182723" y="5126928"/>
            <a:ext cx="2255202" cy="3985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Tryghed ved at være hjemme – eller usikkerhed ved at være ”udlagt”.</a:t>
            </a:r>
          </a:p>
        </p:txBody>
      </p:sp>
      <p:sp>
        <p:nvSpPr>
          <p:cNvPr id="12" name="Tekstboks 11"/>
          <p:cNvSpPr txBox="1"/>
          <p:nvPr/>
        </p:nvSpPr>
        <p:spPr>
          <a:xfrm>
            <a:off x="7818412" y="2272802"/>
            <a:ext cx="1003226" cy="2341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Monitorering  </a:t>
            </a:r>
          </a:p>
        </p:txBody>
      </p:sp>
      <p:sp>
        <p:nvSpPr>
          <p:cNvPr id="13" name="Tekstboks 12"/>
          <p:cNvSpPr txBox="1"/>
          <p:nvPr/>
        </p:nvSpPr>
        <p:spPr>
          <a:xfrm>
            <a:off x="4747305" y="2583521"/>
            <a:ext cx="890022" cy="2341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Behandling </a:t>
            </a:r>
            <a:endParaRPr lang="da-DK" sz="1050" dirty="0"/>
          </a:p>
        </p:txBody>
      </p:sp>
      <p:sp>
        <p:nvSpPr>
          <p:cNvPr id="14" name="Tekstboks 13"/>
          <p:cNvSpPr txBox="1"/>
          <p:nvPr/>
        </p:nvSpPr>
        <p:spPr>
          <a:xfrm>
            <a:off x="6734896" y="2575826"/>
            <a:ext cx="744804" cy="2418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Indlagt </a:t>
            </a:r>
            <a:endParaRPr lang="da-DK" sz="1050" dirty="0"/>
          </a:p>
        </p:txBody>
      </p:sp>
      <p:sp>
        <p:nvSpPr>
          <p:cNvPr id="15" name="Tekstboks 14"/>
          <p:cNvSpPr txBox="1"/>
          <p:nvPr/>
        </p:nvSpPr>
        <p:spPr>
          <a:xfrm>
            <a:off x="3783122" y="4619640"/>
            <a:ext cx="622355" cy="2341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Borger</a:t>
            </a:r>
          </a:p>
        </p:txBody>
      </p:sp>
      <p:sp>
        <p:nvSpPr>
          <p:cNvPr id="16" name="Tekstboks 15"/>
          <p:cNvSpPr txBox="1"/>
          <p:nvPr/>
        </p:nvSpPr>
        <p:spPr>
          <a:xfrm>
            <a:off x="3721968" y="1378312"/>
            <a:ext cx="689858" cy="2341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Forskning </a:t>
            </a:r>
          </a:p>
        </p:txBody>
      </p:sp>
      <p:sp>
        <p:nvSpPr>
          <p:cNvPr id="17" name="Tekstboks 16"/>
          <p:cNvSpPr txBox="1"/>
          <p:nvPr/>
        </p:nvSpPr>
        <p:spPr>
          <a:xfrm>
            <a:off x="6399986" y="5126928"/>
            <a:ext cx="968004" cy="395711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Besparelser / færre udgifter</a:t>
            </a:r>
          </a:p>
        </p:txBody>
      </p:sp>
      <p:sp>
        <p:nvSpPr>
          <p:cNvPr id="18" name="Tekstboks 17"/>
          <p:cNvSpPr txBox="1"/>
          <p:nvPr/>
        </p:nvSpPr>
        <p:spPr>
          <a:xfrm>
            <a:off x="5903048" y="6264593"/>
            <a:ext cx="576000" cy="257541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Kvalitet </a:t>
            </a:r>
            <a:endParaRPr lang="da-DK" sz="1050" dirty="0"/>
          </a:p>
        </p:txBody>
      </p:sp>
      <p:sp>
        <p:nvSpPr>
          <p:cNvPr id="20" name="Tekstboks 19"/>
          <p:cNvSpPr txBox="1"/>
          <p:nvPr/>
        </p:nvSpPr>
        <p:spPr>
          <a:xfrm>
            <a:off x="323528" y="4095339"/>
            <a:ext cx="747840" cy="2341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>
                <a:solidFill>
                  <a:sysClr val="windowText" lastClr="000000"/>
                </a:solidFill>
              </a:rPr>
              <a:t>Hjemlagt </a:t>
            </a:r>
            <a:endParaRPr lang="da-DK" sz="1050" dirty="0">
              <a:solidFill>
                <a:sysClr val="windowText" lastClr="000000"/>
              </a:solidFill>
            </a:endParaRPr>
          </a:p>
        </p:txBody>
      </p:sp>
      <p:sp>
        <p:nvSpPr>
          <p:cNvPr id="22" name="Tekstboks 21"/>
          <p:cNvSpPr txBox="1"/>
          <p:nvPr/>
        </p:nvSpPr>
        <p:spPr>
          <a:xfrm>
            <a:off x="4747305" y="2202491"/>
            <a:ext cx="1101106" cy="2418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Diagnosticering</a:t>
            </a:r>
            <a:endParaRPr lang="da-DK" sz="1050" dirty="0"/>
          </a:p>
        </p:txBody>
      </p:sp>
      <p:sp>
        <p:nvSpPr>
          <p:cNvPr id="23" name="Tekstboks 22"/>
          <p:cNvSpPr txBox="1"/>
          <p:nvPr/>
        </p:nvSpPr>
        <p:spPr>
          <a:xfrm>
            <a:off x="2114009" y="6095481"/>
            <a:ext cx="1083042" cy="2418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Kendte rammer </a:t>
            </a:r>
          </a:p>
        </p:txBody>
      </p:sp>
      <p:sp>
        <p:nvSpPr>
          <p:cNvPr id="25" name="Tekstboks 24"/>
          <p:cNvSpPr txBox="1"/>
          <p:nvPr/>
        </p:nvSpPr>
        <p:spPr>
          <a:xfrm>
            <a:off x="304903" y="5619507"/>
            <a:ext cx="1768891" cy="4111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Behandling på afstand eller hyppigere check-ups?</a:t>
            </a:r>
          </a:p>
        </p:txBody>
      </p:sp>
      <p:sp>
        <p:nvSpPr>
          <p:cNvPr id="26" name="Tekstboks 25"/>
          <p:cNvSpPr txBox="1"/>
          <p:nvPr/>
        </p:nvSpPr>
        <p:spPr>
          <a:xfrm>
            <a:off x="1646930" y="2017959"/>
            <a:ext cx="556046" cy="2341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Vækst </a:t>
            </a:r>
            <a:endParaRPr lang="da-DK" sz="1050" dirty="0"/>
          </a:p>
        </p:txBody>
      </p:sp>
      <p:sp>
        <p:nvSpPr>
          <p:cNvPr id="27" name="Tekstboks 26"/>
          <p:cNvSpPr txBox="1"/>
          <p:nvPr/>
        </p:nvSpPr>
        <p:spPr>
          <a:xfrm>
            <a:off x="1646930" y="1663536"/>
            <a:ext cx="775124" cy="2418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U</a:t>
            </a:r>
            <a:r>
              <a:rPr lang="da-DK" sz="1050" dirty="0" smtClean="0"/>
              <a:t>dvikling</a:t>
            </a:r>
            <a:endParaRPr lang="da-DK" sz="1050" dirty="0"/>
          </a:p>
        </p:txBody>
      </p:sp>
      <p:sp>
        <p:nvSpPr>
          <p:cNvPr id="28" name="Tekstboks 27"/>
          <p:cNvSpPr txBox="1"/>
          <p:nvPr/>
        </p:nvSpPr>
        <p:spPr>
          <a:xfrm>
            <a:off x="7255514" y="4590835"/>
            <a:ext cx="583453" cy="241823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Værdi</a:t>
            </a:r>
            <a:endParaRPr lang="da-DK" sz="1050" dirty="0"/>
          </a:p>
        </p:txBody>
      </p:sp>
      <p:sp>
        <p:nvSpPr>
          <p:cNvPr id="29" name="Tekstboks 28"/>
          <p:cNvSpPr txBox="1"/>
          <p:nvPr/>
        </p:nvSpPr>
        <p:spPr>
          <a:xfrm>
            <a:off x="6016426" y="5643065"/>
            <a:ext cx="1046535" cy="395711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Nyt hospitalssystem</a:t>
            </a:r>
          </a:p>
        </p:txBody>
      </p:sp>
      <p:sp>
        <p:nvSpPr>
          <p:cNvPr id="30" name="Tekstboks 29"/>
          <p:cNvSpPr txBox="1"/>
          <p:nvPr/>
        </p:nvSpPr>
        <p:spPr>
          <a:xfrm>
            <a:off x="7891071" y="4590835"/>
            <a:ext cx="929401" cy="395711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Færre sengepladser</a:t>
            </a:r>
          </a:p>
        </p:txBody>
      </p:sp>
      <p:sp>
        <p:nvSpPr>
          <p:cNvPr id="31" name="Tekstboks 30"/>
          <p:cNvSpPr txBox="1"/>
          <p:nvPr/>
        </p:nvSpPr>
        <p:spPr>
          <a:xfrm>
            <a:off x="2286865" y="2013533"/>
            <a:ext cx="988179" cy="2418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Problemløsning</a:t>
            </a:r>
            <a:endParaRPr lang="da-DK" sz="1050" dirty="0"/>
          </a:p>
        </p:txBody>
      </p:sp>
      <p:sp>
        <p:nvSpPr>
          <p:cNvPr id="32" name="Tekstboks 31"/>
          <p:cNvSpPr txBox="1"/>
          <p:nvPr/>
        </p:nvSpPr>
        <p:spPr>
          <a:xfrm>
            <a:off x="3347063" y="5955361"/>
            <a:ext cx="1058414" cy="2418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>
                <a:solidFill>
                  <a:sysClr val="windowText" lastClr="000000"/>
                </a:solidFill>
              </a:rPr>
              <a:t>Rehabilitering</a:t>
            </a:r>
            <a:endParaRPr lang="da-DK" sz="1050" dirty="0">
              <a:solidFill>
                <a:sysClr val="windowText" lastClr="000000"/>
              </a:solidFill>
            </a:endParaRPr>
          </a:p>
        </p:txBody>
      </p:sp>
      <p:sp>
        <p:nvSpPr>
          <p:cNvPr id="33" name="Tekstboks 32"/>
          <p:cNvSpPr txBox="1"/>
          <p:nvPr/>
        </p:nvSpPr>
        <p:spPr>
          <a:xfrm>
            <a:off x="7943977" y="762876"/>
            <a:ext cx="877661" cy="410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Læge-patient</a:t>
            </a:r>
          </a:p>
          <a:p>
            <a:pPr algn="ctr"/>
            <a:r>
              <a:rPr lang="da-DK" sz="1050" dirty="0" smtClean="0"/>
              <a:t>forhold</a:t>
            </a:r>
            <a:endParaRPr lang="da-DK" sz="1050" dirty="0"/>
          </a:p>
        </p:txBody>
      </p:sp>
      <p:sp>
        <p:nvSpPr>
          <p:cNvPr id="35" name="Tekstboks 34"/>
          <p:cNvSpPr txBox="1"/>
          <p:nvPr/>
        </p:nvSpPr>
        <p:spPr>
          <a:xfrm>
            <a:off x="3508471" y="1966071"/>
            <a:ext cx="903355" cy="2418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Certificering</a:t>
            </a:r>
            <a:endParaRPr lang="da-DK" sz="1050" dirty="0"/>
          </a:p>
        </p:txBody>
      </p:sp>
      <p:sp>
        <p:nvSpPr>
          <p:cNvPr id="36" name="Tekstboks 35"/>
          <p:cNvSpPr txBox="1"/>
          <p:nvPr/>
        </p:nvSpPr>
        <p:spPr>
          <a:xfrm>
            <a:off x="3924147" y="2276446"/>
            <a:ext cx="487679" cy="2418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Test</a:t>
            </a:r>
            <a:endParaRPr lang="da-DK" sz="1050" dirty="0"/>
          </a:p>
        </p:txBody>
      </p:sp>
      <p:sp>
        <p:nvSpPr>
          <p:cNvPr id="37" name="Tekstboks 36"/>
          <p:cNvSpPr txBox="1"/>
          <p:nvPr/>
        </p:nvSpPr>
        <p:spPr>
          <a:xfrm>
            <a:off x="3265998" y="2284141"/>
            <a:ext cx="610272" cy="2341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Evidens</a:t>
            </a:r>
            <a:endParaRPr lang="da-DK" sz="1050" dirty="0"/>
          </a:p>
        </p:txBody>
      </p:sp>
      <p:sp>
        <p:nvSpPr>
          <p:cNvPr id="38" name="Tekstboks 37"/>
          <p:cNvSpPr txBox="1"/>
          <p:nvPr/>
        </p:nvSpPr>
        <p:spPr>
          <a:xfrm>
            <a:off x="5943405" y="2583521"/>
            <a:ext cx="485413" cy="2341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Syg </a:t>
            </a:r>
            <a:endParaRPr lang="da-DK" sz="1050" dirty="0"/>
          </a:p>
        </p:txBody>
      </p:sp>
      <p:sp>
        <p:nvSpPr>
          <p:cNvPr id="39" name="Tekstboks 38"/>
          <p:cNvSpPr txBox="1"/>
          <p:nvPr/>
        </p:nvSpPr>
        <p:spPr>
          <a:xfrm>
            <a:off x="5852006" y="1849007"/>
            <a:ext cx="1215468" cy="2341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Institutionaliseret </a:t>
            </a:r>
            <a:endParaRPr lang="da-DK" sz="1050" dirty="0"/>
          </a:p>
        </p:txBody>
      </p:sp>
      <p:sp>
        <p:nvSpPr>
          <p:cNvPr id="40" name="Tekstboks 39"/>
          <p:cNvSpPr txBox="1"/>
          <p:nvPr/>
        </p:nvSpPr>
        <p:spPr>
          <a:xfrm>
            <a:off x="3251421" y="6285131"/>
            <a:ext cx="1178789" cy="2418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Tæt på pårørende</a:t>
            </a:r>
          </a:p>
        </p:txBody>
      </p:sp>
      <p:sp>
        <p:nvSpPr>
          <p:cNvPr id="41" name="Tekstboks 40"/>
          <p:cNvSpPr txBox="1"/>
          <p:nvPr/>
        </p:nvSpPr>
        <p:spPr>
          <a:xfrm>
            <a:off x="5851131" y="4131611"/>
            <a:ext cx="1464221" cy="395711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Nye veje gennem systemet for patienten </a:t>
            </a:r>
          </a:p>
        </p:txBody>
      </p:sp>
      <p:sp>
        <p:nvSpPr>
          <p:cNvPr id="42" name="Tekstboks 41"/>
          <p:cNvSpPr txBox="1"/>
          <p:nvPr/>
        </p:nvSpPr>
        <p:spPr>
          <a:xfrm>
            <a:off x="3378160" y="5619507"/>
            <a:ext cx="1027317" cy="2418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>
                <a:solidFill>
                  <a:sysClr val="windowText" lastClr="000000"/>
                </a:solidFill>
              </a:rPr>
              <a:t>Monitorering </a:t>
            </a:r>
            <a:endParaRPr lang="da-DK" sz="1050" dirty="0">
              <a:solidFill>
                <a:sysClr val="windowText" lastClr="000000"/>
              </a:solidFill>
            </a:endParaRPr>
          </a:p>
        </p:txBody>
      </p:sp>
      <p:sp>
        <p:nvSpPr>
          <p:cNvPr id="43" name="Tekstboks 42"/>
          <p:cNvSpPr txBox="1"/>
          <p:nvPr/>
        </p:nvSpPr>
        <p:spPr>
          <a:xfrm>
            <a:off x="2246144" y="5619507"/>
            <a:ext cx="959667" cy="4111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Øget stabilitet </a:t>
            </a:r>
          </a:p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i hverdagen  </a:t>
            </a:r>
          </a:p>
        </p:txBody>
      </p:sp>
      <p:sp>
        <p:nvSpPr>
          <p:cNvPr id="44" name="Tekstboks 43"/>
          <p:cNvSpPr txBox="1"/>
          <p:nvPr/>
        </p:nvSpPr>
        <p:spPr>
          <a:xfrm>
            <a:off x="6027457" y="2202491"/>
            <a:ext cx="1307262" cy="2341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Medicinsk udredning </a:t>
            </a:r>
          </a:p>
        </p:txBody>
      </p:sp>
      <p:sp>
        <p:nvSpPr>
          <p:cNvPr id="45" name="Tekstboks 44"/>
          <p:cNvSpPr txBox="1"/>
          <p:nvPr/>
        </p:nvSpPr>
        <p:spPr>
          <a:xfrm>
            <a:off x="7955876" y="5050059"/>
            <a:ext cx="864596" cy="241823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Nytænkning</a:t>
            </a:r>
          </a:p>
        </p:txBody>
      </p:sp>
      <p:sp>
        <p:nvSpPr>
          <p:cNvPr id="46" name="Tekstboks 45"/>
          <p:cNvSpPr txBox="1"/>
          <p:nvPr/>
        </p:nvSpPr>
        <p:spPr>
          <a:xfrm>
            <a:off x="1646730" y="1299208"/>
            <a:ext cx="1175955" cy="2326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Teknologiudvikling</a:t>
            </a:r>
            <a:endParaRPr lang="da-DK" sz="1050" dirty="0"/>
          </a:p>
        </p:txBody>
      </p:sp>
      <p:sp>
        <p:nvSpPr>
          <p:cNvPr id="47" name="Tekstboks 46"/>
          <p:cNvSpPr txBox="1"/>
          <p:nvPr/>
        </p:nvSpPr>
        <p:spPr>
          <a:xfrm>
            <a:off x="7785778" y="2575826"/>
            <a:ext cx="1034694" cy="2418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Rehabilitering</a:t>
            </a:r>
          </a:p>
        </p:txBody>
      </p:sp>
      <p:sp>
        <p:nvSpPr>
          <p:cNvPr id="48" name="Tekstboks 47"/>
          <p:cNvSpPr txBox="1"/>
          <p:nvPr/>
        </p:nvSpPr>
        <p:spPr>
          <a:xfrm>
            <a:off x="2506126" y="1663536"/>
            <a:ext cx="684845" cy="2341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Fremsyn</a:t>
            </a:r>
            <a:endParaRPr lang="da-DK" sz="1050" dirty="0"/>
          </a:p>
        </p:txBody>
      </p:sp>
      <p:sp>
        <p:nvSpPr>
          <p:cNvPr id="49" name="Tekstboks 48"/>
          <p:cNvSpPr txBox="1"/>
          <p:nvPr/>
        </p:nvSpPr>
        <p:spPr>
          <a:xfrm>
            <a:off x="1331247" y="4091285"/>
            <a:ext cx="1260136" cy="4111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Aktiv medvirken i behandlingsforløb</a:t>
            </a:r>
          </a:p>
        </p:txBody>
      </p:sp>
      <p:sp>
        <p:nvSpPr>
          <p:cNvPr id="50" name="Tekstboks 49"/>
          <p:cNvSpPr txBox="1"/>
          <p:nvPr/>
        </p:nvSpPr>
        <p:spPr>
          <a:xfrm>
            <a:off x="7367990" y="4131611"/>
            <a:ext cx="1452482" cy="395711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Mindsket pres på hospitaler og personale</a:t>
            </a:r>
          </a:p>
        </p:txBody>
      </p:sp>
      <p:sp>
        <p:nvSpPr>
          <p:cNvPr id="51" name="Tekstboks 50"/>
          <p:cNvSpPr txBox="1"/>
          <p:nvPr/>
        </p:nvSpPr>
        <p:spPr>
          <a:xfrm>
            <a:off x="2851261" y="4111875"/>
            <a:ext cx="1554216" cy="3957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Medansvar for egen sundhed og behandling</a:t>
            </a:r>
          </a:p>
        </p:txBody>
      </p:sp>
      <p:sp>
        <p:nvSpPr>
          <p:cNvPr id="52" name="Tekstboks 51"/>
          <p:cNvSpPr txBox="1"/>
          <p:nvPr/>
        </p:nvSpPr>
        <p:spPr>
          <a:xfrm>
            <a:off x="1154020" y="4602076"/>
            <a:ext cx="1056646" cy="4111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>
                <a:solidFill>
                  <a:sysClr val="windowText" lastClr="000000"/>
                </a:solidFill>
              </a:rPr>
              <a:t>Bibeholde </a:t>
            </a:r>
            <a:r>
              <a:rPr lang="da-DK" sz="1050" dirty="0">
                <a:solidFill>
                  <a:sysClr val="windowText" lastClr="000000"/>
                </a:solidFill>
              </a:rPr>
              <a:t>socialt netværk</a:t>
            </a:r>
          </a:p>
        </p:txBody>
      </p:sp>
      <p:sp>
        <p:nvSpPr>
          <p:cNvPr id="53" name="Tekstboks 52"/>
          <p:cNvSpPr txBox="1"/>
          <p:nvPr/>
        </p:nvSpPr>
        <p:spPr>
          <a:xfrm>
            <a:off x="5954797" y="4590835"/>
            <a:ext cx="1249323" cy="411100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Kortere behandlingsforløb</a:t>
            </a:r>
          </a:p>
        </p:txBody>
      </p:sp>
      <p:sp>
        <p:nvSpPr>
          <p:cNvPr id="54" name="Tekstboks 53"/>
          <p:cNvSpPr txBox="1"/>
          <p:nvPr/>
        </p:nvSpPr>
        <p:spPr>
          <a:xfrm>
            <a:off x="4741153" y="5129765"/>
            <a:ext cx="1574437" cy="395711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Socialt ansvar for rationelt brug af offentlige midler</a:t>
            </a:r>
          </a:p>
        </p:txBody>
      </p:sp>
      <p:sp>
        <p:nvSpPr>
          <p:cNvPr id="55" name="Tekstboks 54"/>
          <p:cNvSpPr txBox="1"/>
          <p:nvPr/>
        </p:nvSpPr>
        <p:spPr>
          <a:xfrm>
            <a:off x="4747305" y="6131243"/>
            <a:ext cx="1087507" cy="395711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Nytænke </a:t>
            </a:r>
            <a:r>
              <a:rPr lang="da-DK" sz="1050" dirty="0" smtClean="0"/>
              <a:t>(hele) sundhedssektor </a:t>
            </a:r>
            <a:endParaRPr lang="da-DK" sz="1050" dirty="0"/>
          </a:p>
        </p:txBody>
      </p:sp>
      <p:sp>
        <p:nvSpPr>
          <p:cNvPr id="56" name="Tekstboks 55"/>
          <p:cNvSpPr txBox="1"/>
          <p:nvPr/>
        </p:nvSpPr>
        <p:spPr>
          <a:xfrm>
            <a:off x="328873" y="1868200"/>
            <a:ext cx="1217490" cy="3957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Nye fremgangsmetoder</a:t>
            </a:r>
            <a:endParaRPr lang="da-DK" sz="1050" dirty="0"/>
          </a:p>
        </p:txBody>
      </p:sp>
      <p:sp>
        <p:nvSpPr>
          <p:cNvPr id="57" name="Tekstboks 56"/>
          <p:cNvSpPr txBox="1"/>
          <p:nvPr/>
        </p:nvSpPr>
        <p:spPr>
          <a:xfrm>
            <a:off x="4747305" y="4131611"/>
            <a:ext cx="1051188" cy="395711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Flere ambulante ”behandlinger”</a:t>
            </a:r>
          </a:p>
        </p:txBody>
      </p:sp>
      <p:sp>
        <p:nvSpPr>
          <p:cNvPr id="58" name="Tekstboks 57"/>
          <p:cNvSpPr txBox="1"/>
          <p:nvPr/>
        </p:nvSpPr>
        <p:spPr>
          <a:xfrm>
            <a:off x="4747305" y="4590835"/>
            <a:ext cx="1155743" cy="435282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Smartere behandlingsforløb</a:t>
            </a:r>
          </a:p>
        </p:txBody>
      </p:sp>
      <p:sp>
        <p:nvSpPr>
          <p:cNvPr id="59" name="Tekstboks 58"/>
          <p:cNvSpPr txBox="1"/>
          <p:nvPr/>
        </p:nvSpPr>
        <p:spPr>
          <a:xfrm>
            <a:off x="7189242" y="5653036"/>
            <a:ext cx="1631230" cy="234128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Optimerede arbejdsgange</a:t>
            </a:r>
          </a:p>
        </p:txBody>
      </p:sp>
      <p:sp>
        <p:nvSpPr>
          <p:cNvPr id="60" name="Tekstboks 59"/>
          <p:cNvSpPr txBox="1"/>
          <p:nvPr/>
        </p:nvSpPr>
        <p:spPr>
          <a:xfrm>
            <a:off x="5888486" y="1283517"/>
            <a:ext cx="1178988" cy="39571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Aktiv medvirken i behandlingsforløb</a:t>
            </a:r>
          </a:p>
        </p:txBody>
      </p:sp>
      <p:sp>
        <p:nvSpPr>
          <p:cNvPr id="61" name="Tekstboks 60"/>
          <p:cNvSpPr txBox="1"/>
          <p:nvPr/>
        </p:nvSpPr>
        <p:spPr>
          <a:xfrm>
            <a:off x="2306773" y="4602076"/>
            <a:ext cx="1218085" cy="39571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Mindre </a:t>
            </a:r>
            <a:endParaRPr lang="da-DK" sz="1050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da-DK" sz="1050" dirty="0" smtClean="0">
                <a:solidFill>
                  <a:sysClr val="windowText" lastClr="000000"/>
                </a:solidFill>
              </a:rPr>
              <a:t>”</a:t>
            </a:r>
            <a:r>
              <a:rPr lang="da-DK" sz="1050" dirty="0" err="1" smtClean="0">
                <a:solidFill>
                  <a:sysClr val="windowText" lastClr="000000"/>
                </a:solidFill>
              </a:rPr>
              <a:t>patientliggørelse</a:t>
            </a:r>
            <a:r>
              <a:rPr lang="da-DK" sz="1050" dirty="0">
                <a:solidFill>
                  <a:sysClr val="windowText" lastClr="000000"/>
                </a:solidFill>
              </a:rPr>
              <a:t>”</a:t>
            </a:r>
          </a:p>
        </p:txBody>
      </p:sp>
      <p:sp>
        <p:nvSpPr>
          <p:cNvPr id="62" name="Tekstboks 61"/>
          <p:cNvSpPr txBox="1"/>
          <p:nvPr/>
        </p:nvSpPr>
        <p:spPr>
          <a:xfrm>
            <a:off x="4747305" y="762876"/>
            <a:ext cx="1020075" cy="410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Patient </a:t>
            </a:r>
            <a:r>
              <a:rPr lang="da-DK" sz="1050" dirty="0" err="1"/>
              <a:t>empowerment</a:t>
            </a:r>
            <a:endParaRPr lang="da-DK" sz="1050" dirty="0"/>
          </a:p>
        </p:txBody>
      </p:sp>
      <p:sp>
        <p:nvSpPr>
          <p:cNvPr id="63" name="Tekstboks 62"/>
          <p:cNvSpPr txBox="1"/>
          <p:nvPr/>
        </p:nvSpPr>
        <p:spPr>
          <a:xfrm>
            <a:off x="2444467" y="2575826"/>
            <a:ext cx="1019898" cy="2418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Nye markeder</a:t>
            </a:r>
          </a:p>
        </p:txBody>
      </p:sp>
      <p:sp>
        <p:nvSpPr>
          <p:cNvPr id="64" name="Tekstboks 63"/>
          <p:cNvSpPr txBox="1"/>
          <p:nvPr/>
        </p:nvSpPr>
        <p:spPr>
          <a:xfrm>
            <a:off x="3302713" y="901962"/>
            <a:ext cx="1109113" cy="411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Sidestepping  for virksomheder </a:t>
            </a:r>
          </a:p>
        </p:txBody>
      </p:sp>
      <p:sp>
        <p:nvSpPr>
          <p:cNvPr id="65" name="Tekstboks 64"/>
          <p:cNvSpPr txBox="1"/>
          <p:nvPr/>
        </p:nvSpPr>
        <p:spPr>
          <a:xfrm>
            <a:off x="1621777" y="776113"/>
            <a:ext cx="1605521" cy="3957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Nye </a:t>
            </a:r>
            <a:r>
              <a:rPr lang="da-DK" sz="1050" dirty="0" smtClean="0"/>
              <a:t>velfærdsteknologiske produkter </a:t>
            </a:r>
            <a:r>
              <a:rPr lang="da-DK" sz="1050" dirty="0"/>
              <a:t>og services</a:t>
            </a:r>
          </a:p>
        </p:txBody>
      </p:sp>
      <p:sp>
        <p:nvSpPr>
          <p:cNvPr id="66" name="Tekstboks 65"/>
          <p:cNvSpPr txBox="1"/>
          <p:nvPr/>
        </p:nvSpPr>
        <p:spPr>
          <a:xfrm>
            <a:off x="3533618" y="5283653"/>
            <a:ext cx="871859" cy="2418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Selvhjulpen</a:t>
            </a:r>
          </a:p>
        </p:txBody>
      </p:sp>
      <p:sp>
        <p:nvSpPr>
          <p:cNvPr id="67" name="Tekstboks 66"/>
          <p:cNvSpPr txBox="1"/>
          <p:nvPr/>
        </p:nvSpPr>
        <p:spPr>
          <a:xfrm>
            <a:off x="340357" y="2406549"/>
            <a:ext cx="990586" cy="411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Ny viden til virksomheder</a:t>
            </a:r>
          </a:p>
        </p:txBody>
      </p:sp>
      <p:sp>
        <p:nvSpPr>
          <p:cNvPr id="68" name="Tekstboks 67"/>
          <p:cNvSpPr txBox="1"/>
          <p:nvPr/>
        </p:nvSpPr>
        <p:spPr>
          <a:xfrm>
            <a:off x="3275044" y="1663536"/>
            <a:ext cx="1136782" cy="2341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Brugerinvolvering</a:t>
            </a:r>
          </a:p>
        </p:txBody>
      </p:sp>
      <p:sp>
        <p:nvSpPr>
          <p:cNvPr id="69" name="Tekstboks 68"/>
          <p:cNvSpPr txBox="1"/>
          <p:nvPr/>
        </p:nvSpPr>
        <p:spPr>
          <a:xfrm>
            <a:off x="304903" y="5114376"/>
            <a:ext cx="782127" cy="4111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>
                <a:solidFill>
                  <a:sysClr val="windowText" lastClr="000000"/>
                </a:solidFill>
              </a:rPr>
              <a:t>Øget livskvalitet</a:t>
            </a:r>
          </a:p>
        </p:txBody>
      </p:sp>
      <p:sp>
        <p:nvSpPr>
          <p:cNvPr id="70" name="Tekstboks 69"/>
          <p:cNvSpPr txBox="1"/>
          <p:nvPr/>
        </p:nvSpPr>
        <p:spPr>
          <a:xfrm>
            <a:off x="317170" y="776113"/>
            <a:ext cx="1229192" cy="411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Unik, dansk </a:t>
            </a:r>
            <a:r>
              <a:rPr lang="da-DK" sz="1050" dirty="0"/>
              <a:t>udviklingsplatform</a:t>
            </a:r>
          </a:p>
        </p:txBody>
      </p:sp>
      <p:sp>
        <p:nvSpPr>
          <p:cNvPr id="71" name="Tekstboks 70"/>
          <p:cNvSpPr txBox="1"/>
          <p:nvPr/>
        </p:nvSpPr>
        <p:spPr>
          <a:xfrm>
            <a:off x="1459388" y="2421938"/>
            <a:ext cx="832884" cy="3957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Øget dansk eksport</a:t>
            </a:r>
          </a:p>
        </p:txBody>
      </p:sp>
      <p:sp>
        <p:nvSpPr>
          <p:cNvPr id="72" name="Tekstboks 71"/>
          <p:cNvSpPr txBox="1"/>
          <p:nvPr/>
        </p:nvSpPr>
        <p:spPr>
          <a:xfrm>
            <a:off x="340357" y="1329851"/>
            <a:ext cx="1205794" cy="3957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Udviklingsmæssig førerposition</a:t>
            </a:r>
          </a:p>
        </p:txBody>
      </p:sp>
      <p:sp>
        <p:nvSpPr>
          <p:cNvPr id="73" name="Tekstboks 72"/>
          <p:cNvSpPr txBox="1"/>
          <p:nvPr/>
        </p:nvSpPr>
        <p:spPr>
          <a:xfrm>
            <a:off x="7479493" y="1944040"/>
            <a:ext cx="1342145" cy="2341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Nyt patientbegreb</a:t>
            </a:r>
          </a:p>
        </p:txBody>
      </p:sp>
      <p:sp>
        <p:nvSpPr>
          <p:cNvPr id="74" name="Tekstboks 73"/>
          <p:cNvSpPr txBox="1"/>
          <p:nvPr/>
        </p:nvSpPr>
        <p:spPr>
          <a:xfrm>
            <a:off x="5833847" y="762876"/>
            <a:ext cx="2038386" cy="396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Øget ”magt” til patienten – ”magtafgivelse” hos hospitalerne </a:t>
            </a:r>
          </a:p>
        </p:txBody>
      </p:sp>
      <p:sp>
        <p:nvSpPr>
          <p:cNvPr id="75" name="Tekstboks 74"/>
          <p:cNvSpPr txBox="1"/>
          <p:nvPr/>
        </p:nvSpPr>
        <p:spPr>
          <a:xfrm>
            <a:off x="7146902" y="1283517"/>
            <a:ext cx="1674736" cy="55729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Ny patientrolle – ændret forhold mellem patient og behandler</a:t>
            </a:r>
          </a:p>
        </p:txBody>
      </p:sp>
      <p:sp>
        <p:nvSpPr>
          <p:cNvPr id="76" name="Tekstboks 75"/>
          <p:cNvSpPr txBox="1"/>
          <p:nvPr/>
        </p:nvSpPr>
        <p:spPr>
          <a:xfrm>
            <a:off x="4741154" y="5627201"/>
            <a:ext cx="1148990" cy="395711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/>
              <a:t>Imødegå </a:t>
            </a:r>
            <a:r>
              <a:rPr lang="da-DK" sz="1050" dirty="0" smtClean="0"/>
              <a:t>senior-</a:t>
            </a:r>
          </a:p>
          <a:p>
            <a:pPr algn="ctr"/>
            <a:r>
              <a:rPr lang="da-DK" sz="1050" dirty="0" smtClean="0"/>
              <a:t>boomproblematik</a:t>
            </a:r>
            <a:endParaRPr lang="da-DK" sz="1050" dirty="0"/>
          </a:p>
        </p:txBody>
      </p:sp>
      <p:sp>
        <p:nvSpPr>
          <p:cNvPr id="77" name="Tekstboks 76"/>
          <p:cNvSpPr txBox="1"/>
          <p:nvPr/>
        </p:nvSpPr>
        <p:spPr>
          <a:xfrm>
            <a:off x="4747305" y="1834753"/>
            <a:ext cx="1004909" cy="2418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Konsultation </a:t>
            </a:r>
            <a:endParaRPr lang="da-DK" sz="1050" dirty="0"/>
          </a:p>
        </p:txBody>
      </p:sp>
      <p:sp>
        <p:nvSpPr>
          <p:cNvPr id="78" name="Tekstboks 77"/>
          <p:cNvSpPr txBox="1"/>
          <p:nvPr/>
        </p:nvSpPr>
        <p:spPr>
          <a:xfrm>
            <a:off x="4747305" y="1283517"/>
            <a:ext cx="1047276" cy="411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Kulturændring / paradigmeskift </a:t>
            </a:r>
            <a:endParaRPr lang="da-DK" sz="1050" dirty="0"/>
          </a:p>
        </p:txBody>
      </p:sp>
      <p:sp>
        <p:nvSpPr>
          <p:cNvPr id="79" name="Tekstboks 78"/>
          <p:cNvSpPr txBox="1"/>
          <p:nvPr/>
        </p:nvSpPr>
        <p:spPr>
          <a:xfrm>
            <a:off x="1120976" y="6099328"/>
            <a:ext cx="934267" cy="2341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>
                <a:solidFill>
                  <a:sysClr val="windowText" lastClr="000000"/>
                </a:solidFill>
              </a:rPr>
              <a:t>Konsultation </a:t>
            </a:r>
            <a:endParaRPr lang="da-DK" sz="1050" dirty="0">
              <a:solidFill>
                <a:sysClr val="windowText" lastClr="000000"/>
              </a:solidFill>
            </a:endParaRPr>
          </a:p>
        </p:txBody>
      </p:sp>
      <p:sp>
        <p:nvSpPr>
          <p:cNvPr id="80" name="Tekstboks 79"/>
          <p:cNvSpPr txBox="1"/>
          <p:nvPr/>
        </p:nvSpPr>
        <p:spPr>
          <a:xfrm>
            <a:off x="323528" y="4429498"/>
            <a:ext cx="692424" cy="2418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>
                <a:solidFill>
                  <a:sysClr val="windowText" lastClr="000000"/>
                </a:solidFill>
              </a:rPr>
              <a:t>Tryghed</a:t>
            </a:r>
            <a:endParaRPr lang="da-DK" sz="1050" dirty="0">
              <a:solidFill>
                <a:sysClr val="windowText" lastClr="000000"/>
              </a:solidFill>
            </a:endParaRPr>
          </a:p>
        </p:txBody>
      </p:sp>
      <p:sp>
        <p:nvSpPr>
          <p:cNvPr id="81" name="Tekstboks 80"/>
          <p:cNvSpPr txBox="1"/>
          <p:nvPr/>
        </p:nvSpPr>
        <p:spPr>
          <a:xfrm>
            <a:off x="323528" y="4771353"/>
            <a:ext cx="692424" cy="2418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>
                <a:solidFill>
                  <a:sysClr val="windowText" lastClr="000000"/>
                </a:solidFill>
              </a:rPr>
              <a:t>Kvalitet</a:t>
            </a:r>
            <a:endParaRPr lang="da-DK" sz="1050" dirty="0">
              <a:solidFill>
                <a:sysClr val="windowText" lastClr="000000"/>
              </a:solidFill>
            </a:endParaRPr>
          </a:p>
        </p:txBody>
      </p:sp>
      <p:sp>
        <p:nvSpPr>
          <p:cNvPr id="82" name="Tekstboks 81"/>
          <p:cNvSpPr txBox="1"/>
          <p:nvPr/>
        </p:nvSpPr>
        <p:spPr>
          <a:xfrm>
            <a:off x="7513210" y="5950675"/>
            <a:ext cx="1307262" cy="241823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Samfundsrelevans</a:t>
            </a:r>
            <a:endParaRPr lang="da-DK" sz="1050" dirty="0"/>
          </a:p>
        </p:txBody>
      </p:sp>
      <p:sp>
        <p:nvSpPr>
          <p:cNvPr id="83" name="Tekstboks 82"/>
          <p:cNvSpPr txBox="1"/>
          <p:nvPr/>
        </p:nvSpPr>
        <p:spPr>
          <a:xfrm>
            <a:off x="7370967" y="4893668"/>
            <a:ext cx="468000" cy="234128"/>
          </a:xfrm>
          <a:prstGeom prst="rect">
            <a:avLst/>
          </a:prstGeom>
          <a:solidFill>
            <a:srgbClr val="FF9797"/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Effekt</a:t>
            </a:r>
            <a:endParaRPr lang="da-DK" sz="1050" dirty="0"/>
          </a:p>
        </p:txBody>
      </p:sp>
      <p:sp>
        <p:nvSpPr>
          <p:cNvPr id="102" name="Tekstboks 101"/>
          <p:cNvSpPr txBox="1"/>
          <p:nvPr/>
        </p:nvSpPr>
        <p:spPr>
          <a:xfrm>
            <a:off x="2886734" y="1299208"/>
            <a:ext cx="350021" cy="2369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OPI</a:t>
            </a:r>
            <a:endParaRPr lang="da-DK" sz="1050" dirty="0"/>
          </a:p>
        </p:txBody>
      </p:sp>
      <p:sp>
        <p:nvSpPr>
          <p:cNvPr id="106" name="Tekstboks 105"/>
          <p:cNvSpPr txBox="1"/>
          <p:nvPr/>
        </p:nvSpPr>
        <p:spPr>
          <a:xfrm>
            <a:off x="3626543" y="2583521"/>
            <a:ext cx="785283" cy="2341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/>
              <a:t>Validering</a:t>
            </a:r>
            <a:endParaRPr lang="da-DK" sz="1050" dirty="0"/>
          </a:p>
        </p:txBody>
      </p:sp>
      <p:sp>
        <p:nvSpPr>
          <p:cNvPr id="107" name="Tekstboks 106"/>
          <p:cNvSpPr txBox="1"/>
          <p:nvPr/>
        </p:nvSpPr>
        <p:spPr>
          <a:xfrm>
            <a:off x="2393345" y="6437531"/>
            <a:ext cx="810503" cy="2418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63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844" tIns="35922" rIns="71844" bIns="35922" rtlCol="0">
            <a:spAutoFit/>
          </a:bodyPr>
          <a:lstStyle/>
          <a:p>
            <a:pPr algn="ctr"/>
            <a:r>
              <a:rPr lang="da-DK" sz="1050" dirty="0" smtClean="0">
                <a:solidFill>
                  <a:sysClr val="windowText" lastClr="000000"/>
                </a:solidFill>
              </a:rPr>
              <a:t>Telemedicin</a:t>
            </a:r>
            <a:endParaRPr lang="da-DK" sz="105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0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102" grpId="0" animBg="1"/>
      <p:bldP spid="106" grpId="0" animBg="1"/>
      <p:bldP spid="107" grpId="0" animBg="1"/>
    </p:bldLst>
  </p:timing>
</p:sld>
</file>

<file path=ppt/theme/theme1.xml><?xml version="1.0" encoding="utf-8"?>
<a:theme xmlns:a="http://schemas.openxmlformats.org/drawingml/2006/main" name="Kontortema">
  <a:themeElements>
    <a:clrScheme name="Patientatho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3680C"/>
      </a:accent1>
      <a:accent2>
        <a:srgbClr val="40748E"/>
      </a:accent2>
      <a:accent3>
        <a:srgbClr val="959595"/>
      </a:accent3>
      <a:accent4>
        <a:srgbClr val="83B0C7"/>
      </a:accent4>
      <a:accent5>
        <a:srgbClr val="4BACC6"/>
      </a:accent5>
      <a:accent6>
        <a:srgbClr val="F48634"/>
      </a:accent6>
      <a:hlink>
        <a:srgbClr val="E3680C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738</Words>
  <Application>Microsoft Office PowerPoint</Application>
  <PresentationFormat>Skærmshow (4:3)</PresentationFormat>
  <Paragraphs>238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18</vt:i4>
      </vt:variant>
    </vt:vector>
  </HeadingPairs>
  <TitlesOfParts>
    <vt:vector size="19" baseType="lpstr">
      <vt:lpstr>Kontortema</vt:lpstr>
      <vt:lpstr>PowerPoint-præsentation</vt:lpstr>
      <vt:lpstr>Om Patient@home</vt:lpstr>
      <vt:lpstr>Tværfagligt innovationssamarbejde</vt:lpstr>
      <vt:lpstr>PowerPoint-præsentation</vt:lpstr>
      <vt:lpstr>Patient empowerment</vt:lpstr>
      <vt:lpstr>Brugerfokuseret innovation</vt:lpstr>
      <vt:lpstr>Nytænkning i sundhedssystemet</vt:lpstr>
      <vt:lpstr>PowerPoint-præsentation</vt:lpstr>
      <vt:lpstr>PowerPoint-præsentation</vt:lpstr>
      <vt:lpstr>Innovationsmodel</vt:lpstr>
      <vt:lpstr>MAST – Model for ASsessment of Telemedicine</vt:lpstr>
      <vt:lpstr>De tre trin i MAST</vt:lpstr>
      <vt:lpstr>PowerPoint-præsentation</vt:lpstr>
      <vt:lpstr>Overvågning af hjertepatienter</vt:lpstr>
      <vt:lpstr>Monitorering af diabetiske fodsår</vt:lpstr>
      <vt:lpstr>Identifikation af højrisikopatienter</vt:lpstr>
      <vt:lpstr>Hjemmetræning af diskusprolaps i nakken</vt:lpstr>
      <vt:lpstr>Kontakt</vt:lpstr>
    </vt:vector>
  </TitlesOfParts>
  <Company>Syddansk Unversitet - University of Southern Denmark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mette thiel</dc:creator>
  <cp:lastModifiedBy>Louise Skovborg Just</cp:lastModifiedBy>
  <cp:revision>95</cp:revision>
  <cp:lastPrinted>2013-04-23T11:16:20Z</cp:lastPrinted>
  <dcterms:created xsi:type="dcterms:W3CDTF">2009-05-11T11:40:44Z</dcterms:created>
  <dcterms:modified xsi:type="dcterms:W3CDTF">2013-05-02T12:31:51Z</dcterms:modified>
</cp:coreProperties>
</file>